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</p:sldMasterIdLst>
  <p:notesMasterIdLst>
    <p:notesMasterId r:id="rId97"/>
  </p:notesMasterIdLst>
  <p:sldIdLst>
    <p:sldId id="262" r:id="rId2"/>
    <p:sldId id="256" r:id="rId3"/>
    <p:sldId id="429" r:id="rId4"/>
    <p:sldId id="432" r:id="rId5"/>
    <p:sldId id="433" r:id="rId6"/>
    <p:sldId id="435" r:id="rId7"/>
    <p:sldId id="436" r:id="rId8"/>
    <p:sldId id="437" r:id="rId9"/>
    <p:sldId id="438" r:id="rId10"/>
    <p:sldId id="439" r:id="rId11"/>
    <p:sldId id="440" r:id="rId12"/>
    <p:sldId id="442" r:id="rId13"/>
    <p:sldId id="441" r:id="rId14"/>
    <p:sldId id="443" r:id="rId15"/>
    <p:sldId id="444" r:id="rId16"/>
    <p:sldId id="445" r:id="rId17"/>
    <p:sldId id="447" r:id="rId18"/>
    <p:sldId id="448" r:id="rId19"/>
    <p:sldId id="449" r:id="rId20"/>
    <p:sldId id="450" r:id="rId21"/>
    <p:sldId id="451" r:id="rId22"/>
    <p:sldId id="452" r:id="rId23"/>
    <p:sldId id="453" r:id="rId24"/>
    <p:sldId id="454" r:id="rId25"/>
    <p:sldId id="455" r:id="rId26"/>
    <p:sldId id="456" r:id="rId27"/>
    <p:sldId id="457" r:id="rId28"/>
    <p:sldId id="458" r:id="rId29"/>
    <p:sldId id="459" r:id="rId30"/>
    <p:sldId id="460" r:id="rId31"/>
    <p:sldId id="461" r:id="rId32"/>
    <p:sldId id="462" r:id="rId33"/>
    <p:sldId id="463" r:id="rId34"/>
    <p:sldId id="464" r:id="rId35"/>
    <p:sldId id="446" r:id="rId36"/>
    <p:sldId id="466" r:id="rId37"/>
    <p:sldId id="474" r:id="rId38"/>
    <p:sldId id="470" r:id="rId39"/>
    <p:sldId id="430" r:id="rId40"/>
    <p:sldId id="475" r:id="rId41"/>
    <p:sldId id="478" r:id="rId42"/>
    <p:sldId id="481" r:id="rId43"/>
    <p:sldId id="484" r:id="rId44"/>
    <p:sldId id="485" r:id="rId45"/>
    <p:sldId id="519" r:id="rId46"/>
    <p:sldId id="488" r:id="rId47"/>
    <p:sldId id="489" r:id="rId48"/>
    <p:sldId id="476" r:id="rId49"/>
    <p:sldId id="477" r:id="rId50"/>
    <p:sldId id="480" r:id="rId51"/>
    <p:sldId id="479" r:id="rId52"/>
    <p:sldId id="490" r:id="rId53"/>
    <p:sldId id="491" r:id="rId54"/>
    <p:sldId id="492" r:id="rId55"/>
    <p:sldId id="493" r:id="rId56"/>
    <p:sldId id="494" r:id="rId57"/>
    <p:sldId id="495" r:id="rId58"/>
    <p:sldId id="496" r:id="rId59"/>
    <p:sldId id="497" r:id="rId60"/>
    <p:sldId id="499" r:id="rId61"/>
    <p:sldId id="520" r:id="rId62"/>
    <p:sldId id="500" r:id="rId63"/>
    <p:sldId id="431" r:id="rId64"/>
    <p:sldId id="501" r:id="rId65"/>
    <p:sldId id="502" r:id="rId66"/>
    <p:sldId id="503" r:id="rId67"/>
    <p:sldId id="521" r:id="rId68"/>
    <p:sldId id="522" r:id="rId69"/>
    <p:sldId id="504" r:id="rId70"/>
    <p:sldId id="507" r:id="rId71"/>
    <p:sldId id="505" r:id="rId72"/>
    <p:sldId id="508" r:id="rId73"/>
    <p:sldId id="509" r:id="rId74"/>
    <p:sldId id="510" r:id="rId75"/>
    <p:sldId id="511" r:id="rId76"/>
    <p:sldId id="512" r:id="rId77"/>
    <p:sldId id="514" r:id="rId78"/>
    <p:sldId id="515" r:id="rId79"/>
    <p:sldId id="516" r:id="rId80"/>
    <p:sldId id="517" r:id="rId81"/>
    <p:sldId id="518" r:id="rId82"/>
    <p:sldId id="523" r:id="rId83"/>
    <p:sldId id="524" r:id="rId84"/>
    <p:sldId id="525" r:id="rId85"/>
    <p:sldId id="526" r:id="rId86"/>
    <p:sldId id="527" r:id="rId87"/>
    <p:sldId id="528" r:id="rId88"/>
    <p:sldId id="529" r:id="rId89"/>
    <p:sldId id="530" r:id="rId90"/>
    <p:sldId id="531" r:id="rId91"/>
    <p:sldId id="532" r:id="rId92"/>
    <p:sldId id="533" r:id="rId93"/>
    <p:sldId id="534" r:id="rId94"/>
    <p:sldId id="535" r:id="rId95"/>
    <p:sldId id="276" r:id="rId9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A2C4"/>
    <a:srgbClr val="A3BD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2" autoAdjust="0"/>
    <p:restoredTop sz="87013" autoAdjust="0"/>
  </p:normalViewPr>
  <p:slideViewPr>
    <p:cSldViewPr snapToGrid="0">
      <p:cViewPr varScale="1">
        <p:scale>
          <a:sx n="98" d="100"/>
          <a:sy n="98" d="100"/>
        </p:scale>
        <p:origin x="1746" y="9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D1050-C160-41FE-BEA4-150785066BDA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AD1E4-C6F0-4162-BD09-0A71301F5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646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940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080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356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603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818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725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088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329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879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000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716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3373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640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7454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904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3627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519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1293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3281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6551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2556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759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9601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7805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2593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170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268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5722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9174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7270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4938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7440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788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9186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0750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8533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7591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9061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272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2756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7629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3383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0221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018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0036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0401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7007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9243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8443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4664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0333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41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4363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1732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760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2039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7703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4792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5735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8776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686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845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1766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1766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3142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141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1197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7446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5088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6801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1698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91958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11383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72979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71570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98371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192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21974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1994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23564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7214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46794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33546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95496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78422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6033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75151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772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54605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8B0DB-0E5D-4B00-A256-4485D2D7758E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576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870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250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58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368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647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47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629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006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43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093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461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1A5A9-FCF2-4490-912B-1D1FC4692146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187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9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7.png"/><Relationship Id="rId5" Type="http://schemas.openxmlformats.org/officeDocument/2006/relationships/image" Target="../media/image93.png"/><Relationship Id="rId10" Type="http://schemas.openxmlformats.org/officeDocument/2006/relationships/image" Target="../media/image960.png"/><Relationship Id="rId4" Type="http://schemas.openxmlformats.org/officeDocument/2006/relationships/image" Target="../media/image92.png"/><Relationship Id="rId9" Type="http://schemas.openxmlformats.org/officeDocument/2006/relationships/image" Target="../media/image95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7" Type="http://schemas.openxmlformats.org/officeDocument/2006/relationships/image" Target="../media/image96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0.png"/><Relationship Id="rId11" Type="http://schemas.openxmlformats.org/officeDocument/2006/relationships/image" Target="../media/image104.png"/><Relationship Id="rId10" Type="http://schemas.openxmlformats.org/officeDocument/2006/relationships/image" Target="../media/image103.png"/><Relationship Id="rId9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0.png"/><Relationship Id="rId7" Type="http://schemas.openxmlformats.org/officeDocument/2006/relationships/image" Target="../media/image95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107.png"/><Relationship Id="rId5" Type="http://schemas.openxmlformats.org/officeDocument/2006/relationships/image" Target="../media/image109.png"/><Relationship Id="rId10" Type="http://schemas.openxmlformats.org/officeDocument/2006/relationships/image" Target="../media/image111.png"/><Relationship Id="rId4" Type="http://schemas.openxmlformats.org/officeDocument/2006/relationships/image" Target="../media/image96.png"/><Relationship Id="rId9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38.png"/><Relationship Id="rId3" Type="http://schemas.openxmlformats.org/officeDocument/2006/relationships/image" Target="../media/image136.png"/><Relationship Id="rId7" Type="http://schemas.openxmlformats.org/officeDocument/2006/relationships/image" Target="../media/image141.png"/><Relationship Id="rId12" Type="http://schemas.openxmlformats.org/officeDocument/2006/relationships/image" Target="../media/image1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15" Type="http://schemas.openxmlformats.org/officeDocument/2006/relationships/image" Target="../media/image147.png"/><Relationship Id="rId10" Type="http://schemas.openxmlformats.org/officeDocument/2006/relationships/image" Target="../media/image144.png"/><Relationship Id="rId4" Type="http://schemas.openxmlformats.org/officeDocument/2006/relationships/image" Target="../media/image137.png"/><Relationship Id="rId9" Type="http://schemas.openxmlformats.org/officeDocument/2006/relationships/image" Target="../media/image143.png"/><Relationship Id="rId14" Type="http://schemas.openxmlformats.org/officeDocument/2006/relationships/image" Target="../media/image1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37.png"/><Relationship Id="rId7" Type="http://schemas.openxmlformats.org/officeDocument/2006/relationships/image" Target="../media/image142.png"/><Relationship Id="rId12" Type="http://schemas.openxmlformats.org/officeDocument/2006/relationships/image" Target="../media/image150.png"/><Relationship Id="rId17" Type="http://schemas.openxmlformats.org/officeDocument/2006/relationships/image" Target="../media/image157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11" Type="http://schemas.openxmlformats.org/officeDocument/2006/relationships/image" Target="../media/image149.png"/><Relationship Id="rId5" Type="http://schemas.openxmlformats.org/officeDocument/2006/relationships/image" Target="../media/image140.png"/><Relationship Id="rId15" Type="http://schemas.openxmlformats.org/officeDocument/2006/relationships/image" Target="../media/image155.png"/><Relationship Id="rId10" Type="http://schemas.openxmlformats.org/officeDocument/2006/relationships/image" Target="../media/image148.png"/><Relationship Id="rId4" Type="http://schemas.openxmlformats.org/officeDocument/2006/relationships/image" Target="../media/image139.png"/><Relationship Id="rId9" Type="http://schemas.openxmlformats.org/officeDocument/2006/relationships/image" Target="../media/image152.png"/><Relationship Id="rId14" Type="http://schemas.openxmlformats.org/officeDocument/2006/relationships/image" Target="../media/image154.png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9.png"/><Relationship Id="rId18" Type="http://schemas.openxmlformats.org/officeDocument/2006/relationships/image" Target="../media/image155.png"/><Relationship Id="rId3" Type="http://schemas.openxmlformats.org/officeDocument/2006/relationships/image" Target="../media/image161.png"/><Relationship Id="rId21" Type="http://schemas.openxmlformats.org/officeDocument/2006/relationships/image" Target="../media/image1600.png"/><Relationship Id="rId12" Type="http://schemas.openxmlformats.org/officeDocument/2006/relationships/image" Target="../media/image145.png"/><Relationship Id="rId17" Type="http://schemas.openxmlformats.org/officeDocument/2006/relationships/image" Target="../media/image154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139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15" Type="http://schemas.openxmlformats.org/officeDocument/2006/relationships/image" Target="../media/image161.png"/><Relationship Id="rId5" Type="http://schemas.openxmlformats.org/officeDocument/2006/relationships/image" Target="../media/image140.png"/><Relationship Id="rId23" Type="http://schemas.openxmlformats.org/officeDocument/2006/relationships/image" Target="../media/image147.png"/><Relationship Id="rId19" Type="http://schemas.openxmlformats.org/officeDocument/2006/relationships/image" Target="../media/image156.png"/><Relationship Id="rId14" Type="http://schemas.openxmlformats.org/officeDocument/2006/relationships/image" Target="../media/image160.png"/><Relationship Id="rId22" Type="http://schemas.openxmlformats.org/officeDocument/2006/relationships/image" Target="../media/image148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4.png"/><Relationship Id="rId8" Type="http://schemas.openxmlformats.org/officeDocument/2006/relationships/image" Target="../media/image151.png"/><Relationship Id="rId18" Type="http://schemas.openxmlformats.org/officeDocument/2006/relationships/image" Target="../media/image1660.png"/><Relationship Id="rId3" Type="http://schemas.openxmlformats.org/officeDocument/2006/relationships/image" Target="../media/image153.png"/><Relationship Id="rId12" Type="http://schemas.openxmlformats.org/officeDocument/2006/relationships/image" Target="../media/image163.png"/><Relationship Id="rId17" Type="http://schemas.openxmlformats.org/officeDocument/2006/relationships/image" Target="../media/image137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41.png"/><Relationship Id="rId6" Type="http://schemas.openxmlformats.org/officeDocument/2006/relationships/image" Target="../media/image141.png"/><Relationship Id="rId15" Type="http://schemas.openxmlformats.org/officeDocument/2006/relationships/image" Target="../media/image1590.png"/><Relationship Id="rId5" Type="http://schemas.openxmlformats.org/officeDocument/2006/relationships/image" Target="../media/image140.png"/><Relationship Id="rId10" Type="http://schemas.openxmlformats.org/officeDocument/2006/relationships/image" Target="../media/image162.png"/><Relationship Id="rId9" Type="http://schemas.openxmlformats.org/officeDocument/2006/relationships/image" Target="../media/image1610.png"/><Relationship Id="rId14" Type="http://schemas.openxmlformats.org/officeDocument/2006/relationships/image" Target="../media/image165.png"/><Relationship Id="rId4" Type="http://schemas.openxmlformats.org/officeDocument/2006/relationships/image" Target="../media/image13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7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0.png"/><Relationship Id="rId3" Type="http://schemas.openxmlformats.org/officeDocument/2006/relationships/image" Target="../media/image1780.png"/><Relationship Id="rId7" Type="http://schemas.openxmlformats.org/officeDocument/2006/relationships/image" Target="../media/image18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0.png"/><Relationship Id="rId5" Type="http://schemas.openxmlformats.org/officeDocument/2006/relationships/image" Target="../media/image1800.png"/><Relationship Id="rId4" Type="http://schemas.openxmlformats.org/officeDocument/2006/relationships/image" Target="../media/image18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3" Type="http://schemas.openxmlformats.org/officeDocument/2006/relationships/image" Target="../media/image185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186.png"/><Relationship Id="rId10" Type="http://schemas.openxmlformats.org/officeDocument/2006/relationships/image" Target="../media/image191.png"/><Relationship Id="rId4" Type="http://schemas.openxmlformats.org/officeDocument/2006/relationships/image" Target="../media/image1850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6.png"/><Relationship Id="rId18" Type="http://schemas.openxmlformats.org/officeDocument/2006/relationships/image" Target="../media/image211.png"/><Relationship Id="rId26" Type="http://schemas.openxmlformats.org/officeDocument/2006/relationships/image" Target="../media/image219.png"/><Relationship Id="rId39" Type="http://schemas.openxmlformats.org/officeDocument/2006/relationships/image" Target="../media/image232.png"/><Relationship Id="rId21" Type="http://schemas.openxmlformats.org/officeDocument/2006/relationships/image" Target="../media/image214.png"/><Relationship Id="rId34" Type="http://schemas.openxmlformats.org/officeDocument/2006/relationships/image" Target="../media/image227.png"/><Relationship Id="rId42" Type="http://schemas.openxmlformats.org/officeDocument/2006/relationships/image" Target="../media/image235.png"/><Relationship Id="rId47" Type="http://schemas.openxmlformats.org/officeDocument/2006/relationships/image" Target="../media/image24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209.png"/><Relationship Id="rId29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24" Type="http://schemas.openxmlformats.org/officeDocument/2006/relationships/image" Target="../media/image217.png"/><Relationship Id="rId32" Type="http://schemas.openxmlformats.org/officeDocument/2006/relationships/image" Target="../media/image225.png"/><Relationship Id="rId37" Type="http://schemas.openxmlformats.org/officeDocument/2006/relationships/image" Target="../media/image230.png"/><Relationship Id="rId40" Type="http://schemas.openxmlformats.org/officeDocument/2006/relationships/image" Target="../media/image233.png"/><Relationship Id="rId45" Type="http://schemas.openxmlformats.org/officeDocument/2006/relationships/image" Target="../media/image238.png"/><Relationship Id="rId5" Type="http://schemas.openxmlformats.org/officeDocument/2006/relationships/image" Target="../media/image198.png"/><Relationship Id="rId15" Type="http://schemas.openxmlformats.org/officeDocument/2006/relationships/image" Target="../media/image208.png"/><Relationship Id="rId23" Type="http://schemas.openxmlformats.org/officeDocument/2006/relationships/image" Target="../media/image216.png"/><Relationship Id="rId28" Type="http://schemas.openxmlformats.org/officeDocument/2006/relationships/image" Target="../media/image221.png"/><Relationship Id="rId36" Type="http://schemas.openxmlformats.org/officeDocument/2006/relationships/image" Target="../media/image229.png"/><Relationship Id="rId10" Type="http://schemas.openxmlformats.org/officeDocument/2006/relationships/image" Target="../media/image203.png"/><Relationship Id="rId19" Type="http://schemas.openxmlformats.org/officeDocument/2006/relationships/image" Target="../media/image212.png"/><Relationship Id="rId31" Type="http://schemas.openxmlformats.org/officeDocument/2006/relationships/image" Target="../media/image224.png"/><Relationship Id="rId44" Type="http://schemas.openxmlformats.org/officeDocument/2006/relationships/image" Target="../media/image237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Relationship Id="rId22" Type="http://schemas.openxmlformats.org/officeDocument/2006/relationships/image" Target="../media/image215.png"/><Relationship Id="rId27" Type="http://schemas.openxmlformats.org/officeDocument/2006/relationships/image" Target="../media/image220.png"/><Relationship Id="rId30" Type="http://schemas.openxmlformats.org/officeDocument/2006/relationships/image" Target="../media/image223.png"/><Relationship Id="rId35" Type="http://schemas.openxmlformats.org/officeDocument/2006/relationships/image" Target="../media/image228.png"/><Relationship Id="rId43" Type="http://schemas.openxmlformats.org/officeDocument/2006/relationships/image" Target="../media/image236.png"/><Relationship Id="rId48" Type="http://schemas.openxmlformats.org/officeDocument/2006/relationships/image" Target="../media/image241.png"/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12" Type="http://schemas.openxmlformats.org/officeDocument/2006/relationships/image" Target="../media/image205.png"/><Relationship Id="rId17" Type="http://schemas.openxmlformats.org/officeDocument/2006/relationships/image" Target="../media/image210.png"/><Relationship Id="rId25" Type="http://schemas.openxmlformats.org/officeDocument/2006/relationships/image" Target="../media/image218.png"/><Relationship Id="rId33" Type="http://schemas.openxmlformats.org/officeDocument/2006/relationships/image" Target="../media/image226.png"/><Relationship Id="rId38" Type="http://schemas.openxmlformats.org/officeDocument/2006/relationships/image" Target="../media/image231.png"/><Relationship Id="rId46" Type="http://schemas.openxmlformats.org/officeDocument/2006/relationships/image" Target="../media/image239.png"/><Relationship Id="rId20" Type="http://schemas.openxmlformats.org/officeDocument/2006/relationships/image" Target="../media/image213.png"/><Relationship Id="rId41" Type="http://schemas.openxmlformats.org/officeDocument/2006/relationships/image" Target="../media/image23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2.pn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12" Type="http://schemas.openxmlformats.org/officeDocument/2006/relationships/image" Target="../media/image25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0" Type="http://schemas.openxmlformats.org/officeDocument/2006/relationships/image" Target="../media/image249.png"/><Relationship Id="rId4" Type="http://schemas.openxmlformats.org/officeDocument/2006/relationships/image" Target="../media/image243.png"/><Relationship Id="rId9" Type="http://schemas.openxmlformats.org/officeDocument/2006/relationships/image" Target="../media/image24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84.png"/><Relationship Id="rId7" Type="http://schemas.openxmlformats.org/officeDocument/2006/relationships/image" Target="../media/image183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0.png"/><Relationship Id="rId5" Type="http://schemas.openxmlformats.org/officeDocument/2006/relationships/image" Target="../media/image1810.png"/><Relationship Id="rId4" Type="http://schemas.openxmlformats.org/officeDocument/2006/relationships/image" Target="../media/image180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56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10" Type="http://schemas.openxmlformats.org/officeDocument/2006/relationships/image" Target="../media/image263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notesSlide" Target="../notesSlides/notesSlide74.xml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Relationship Id="rId22" Type="http://schemas.openxmlformats.org/officeDocument/2006/relationships/image" Target="../media/image28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1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11" Type="http://schemas.openxmlformats.org/officeDocument/2006/relationships/image" Target="../media/image285.png"/><Relationship Id="rId5" Type="http://schemas.openxmlformats.org/officeDocument/2006/relationships/image" Target="../media/image259.png"/><Relationship Id="rId10" Type="http://schemas.openxmlformats.org/officeDocument/2006/relationships/image" Target="../media/image280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Relationship Id="rId9" Type="http://schemas.openxmlformats.org/officeDocument/2006/relationships/image" Target="../media/image28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5.png"/><Relationship Id="rId4" Type="http://schemas.openxmlformats.org/officeDocument/2006/relationships/image" Target="../media/image29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4.png"/><Relationship Id="rId4" Type="http://schemas.openxmlformats.org/officeDocument/2006/relationships/image" Target="../media/image29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311.png"/><Relationship Id="rId3" Type="http://schemas.openxmlformats.org/officeDocument/2006/relationships/image" Target="../media/image300.png"/><Relationship Id="rId7" Type="http://schemas.openxmlformats.org/officeDocument/2006/relationships/image" Target="../media/image305.pn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11" Type="http://schemas.openxmlformats.org/officeDocument/2006/relationships/image" Target="../media/image309.png"/><Relationship Id="rId5" Type="http://schemas.openxmlformats.org/officeDocument/2006/relationships/image" Target="../media/image303.png"/><Relationship Id="rId10" Type="http://schemas.openxmlformats.org/officeDocument/2006/relationships/image" Target="../media/image308.png"/><Relationship Id="rId4" Type="http://schemas.openxmlformats.org/officeDocument/2006/relationships/image" Target="../media/image301.png"/><Relationship Id="rId9" Type="http://schemas.openxmlformats.org/officeDocument/2006/relationships/image" Target="../media/image30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322.png"/><Relationship Id="rId18" Type="http://schemas.openxmlformats.org/officeDocument/2006/relationships/image" Target="../media/image327.png"/><Relationship Id="rId3" Type="http://schemas.openxmlformats.org/officeDocument/2006/relationships/image" Target="../media/image314.png"/><Relationship Id="rId7" Type="http://schemas.openxmlformats.org/officeDocument/2006/relationships/image" Target="../media/image317.png"/><Relationship Id="rId12" Type="http://schemas.openxmlformats.org/officeDocument/2006/relationships/image" Target="../media/image321.png"/><Relationship Id="rId17" Type="http://schemas.openxmlformats.org/officeDocument/2006/relationships/image" Target="../media/image326.png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3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11" Type="http://schemas.openxmlformats.org/officeDocument/2006/relationships/image" Target="../media/image320.png"/><Relationship Id="rId5" Type="http://schemas.openxmlformats.org/officeDocument/2006/relationships/image" Target="../media/image308.png"/><Relationship Id="rId15" Type="http://schemas.openxmlformats.org/officeDocument/2006/relationships/image" Target="../media/image324.png"/><Relationship Id="rId10" Type="http://schemas.openxmlformats.org/officeDocument/2006/relationships/image" Target="../media/image319.png"/><Relationship Id="rId4" Type="http://schemas.openxmlformats.org/officeDocument/2006/relationships/image" Target="../media/image315.png"/><Relationship Id="rId9" Type="http://schemas.openxmlformats.org/officeDocument/2006/relationships/image" Target="../media/image318.png"/><Relationship Id="rId14" Type="http://schemas.openxmlformats.org/officeDocument/2006/relationships/image" Target="../media/image32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34.png"/><Relationship Id="rId18" Type="http://schemas.openxmlformats.org/officeDocument/2006/relationships/image" Target="../media/image324.png"/><Relationship Id="rId26" Type="http://schemas.openxmlformats.org/officeDocument/2006/relationships/image" Target="../media/image342.png"/><Relationship Id="rId3" Type="http://schemas.openxmlformats.org/officeDocument/2006/relationships/image" Target="../media/image328.png"/><Relationship Id="rId21" Type="http://schemas.openxmlformats.org/officeDocument/2006/relationships/image" Target="../media/image338.png"/><Relationship Id="rId7" Type="http://schemas.openxmlformats.org/officeDocument/2006/relationships/image" Target="../media/image330.png"/><Relationship Id="rId12" Type="http://schemas.openxmlformats.org/officeDocument/2006/relationships/image" Target="../media/image312.png"/><Relationship Id="rId17" Type="http://schemas.openxmlformats.org/officeDocument/2006/relationships/image" Target="../media/image325.png"/><Relationship Id="rId25" Type="http://schemas.openxmlformats.org/officeDocument/2006/relationships/image" Target="../media/image341.png"/><Relationship Id="rId2" Type="http://schemas.openxmlformats.org/officeDocument/2006/relationships/notesSlide" Target="../notesSlides/notesSlide83.xml"/><Relationship Id="rId16" Type="http://schemas.openxmlformats.org/officeDocument/2006/relationships/image" Target="../media/image337.png"/><Relationship Id="rId20" Type="http://schemas.openxmlformats.org/officeDocument/2006/relationships/image" Target="../media/image3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11" Type="http://schemas.openxmlformats.org/officeDocument/2006/relationships/image" Target="../media/image308.png"/><Relationship Id="rId24" Type="http://schemas.openxmlformats.org/officeDocument/2006/relationships/image" Target="../media/image321.png"/><Relationship Id="rId5" Type="http://schemas.openxmlformats.org/officeDocument/2006/relationships/image" Target="../media/image304.png"/><Relationship Id="rId15" Type="http://schemas.openxmlformats.org/officeDocument/2006/relationships/image" Target="../media/image336.png"/><Relationship Id="rId23" Type="http://schemas.openxmlformats.org/officeDocument/2006/relationships/image" Target="../media/image340.png"/><Relationship Id="rId28" Type="http://schemas.openxmlformats.org/officeDocument/2006/relationships/image" Target="../media/image344.png"/><Relationship Id="rId10" Type="http://schemas.openxmlformats.org/officeDocument/2006/relationships/image" Target="../media/image315.png"/><Relationship Id="rId19" Type="http://schemas.openxmlformats.org/officeDocument/2006/relationships/image" Target="../media/image323.png"/><Relationship Id="rId4" Type="http://schemas.openxmlformats.org/officeDocument/2006/relationships/image" Target="../media/image329.png"/><Relationship Id="rId9" Type="http://schemas.openxmlformats.org/officeDocument/2006/relationships/image" Target="../media/image332.png"/><Relationship Id="rId14" Type="http://schemas.openxmlformats.org/officeDocument/2006/relationships/image" Target="../media/image335.png"/><Relationship Id="rId22" Type="http://schemas.openxmlformats.org/officeDocument/2006/relationships/image" Target="../media/image339.png"/><Relationship Id="rId27" Type="http://schemas.openxmlformats.org/officeDocument/2006/relationships/image" Target="../media/image34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24.png"/><Relationship Id="rId18" Type="http://schemas.openxmlformats.org/officeDocument/2006/relationships/image" Target="../media/image347.png"/><Relationship Id="rId26" Type="http://schemas.openxmlformats.org/officeDocument/2006/relationships/image" Target="../media/image341.png"/><Relationship Id="rId3" Type="http://schemas.openxmlformats.org/officeDocument/2006/relationships/image" Target="../media/image328.png"/><Relationship Id="rId21" Type="http://schemas.openxmlformats.org/officeDocument/2006/relationships/image" Target="../media/image304.png"/><Relationship Id="rId12" Type="http://schemas.openxmlformats.org/officeDocument/2006/relationships/image" Target="../media/image325.png"/><Relationship Id="rId17" Type="http://schemas.openxmlformats.org/officeDocument/2006/relationships/image" Target="../media/image305.png"/><Relationship Id="rId25" Type="http://schemas.openxmlformats.org/officeDocument/2006/relationships/image" Target="../media/image321.png"/><Relationship Id="rId2" Type="http://schemas.openxmlformats.org/officeDocument/2006/relationships/notesSlide" Target="../notesSlides/notesSlide84.xml"/><Relationship Id="rId16" Type="http://schemas.openxmlformats.org/officeDocument/2006/relationships/image" Target="../media/image346.png"/><Relationship Id="rId20" Type="http://schemas.openxmlformats.org/officeDocument/2006/relationships/image" Target="../media/image303.png"/><Relationship Id="rId29" Type="http://schemas.openxmlformats.org/officeDocument/2006/relationships/image" Target="../media/image3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8.png"/><Relationship Id="rId11" Type="http://schemas.openxmlformats.org/officeDocument/2006/relationships/image" Target="../media/image337.png"/><Relationship Id="rId24" Type="http://schemas.openxmlformats.org/officeDocument/2006/relationships/image" Target="../media/image340.png"/><Relationship Id="rId5" Type="http://schemas.openxmlformats.org/officeDocument/2006/relationships/image" Target="../media/image315.png"/><Relationship Id="rId15" Type="http://schemas.openxmlformats.org/officeDocument/2006/relationships/image" Target="../media/image345.png"/><Relationship Id="rId23" Type="http://schemas.openxmlformats.org/officeDocument/2006/relationships/image" Target="../media/image339.png"/><Relationship Id="rId28" Type="http://schemas.openxmlformats.org/officeDocument/2006/relationships/image" Target="../media/image343.png"/><Relationship Id="rId10" Type="http://schemas.openxmlformats.org/officeDocument/2006/relationships/image" Target="../media/image336.png"/><Relationship Id="rId19" Type="http://schemas.openxmlformats.org/officeDocument/2006/relationships/image" Target="../media/image348.png"/><Relationship Id="rId4" Type="http://schemas.openxmlformats.org/officeDocument/2006/relationships/image" Target="../media/image332.png"/><Relationship Id="rId9" Type="http://schemas.openxmlformats.org/officeDocument/2006/relationships/image" Target="../media/image335.png"/><Relationship Id="rId14" Type="http://schemas.openxmlformats.org/officeDocument/2006/relationships/image" Target="../media/image323.png"/><Relationship Id="rId22" Type="http://schemas.openxmlformats.org/officeDocument/2006/relationships/image" Target="../media/image349.png"/><Relationship Id="rId27" Type="http://schemas.openxmlformats.org/officeDocument/2006/relationships/image" Target="../media/image342.png"/><Relationship Id="rId30" Type="http://schemas.openxmlformats.org/officeDocument/2006/relationships/image" Target="../media/image3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13" Type="http://schemas.openxmlformats.org/officeDocument/2006/relationships/image" Target="../media/image356.png"/><Relationship Id="rId18" Type="http://schemas.openxmlformats.org/officeDocument/2006/relationships/image" Target="../media/image360.png"/><Relationship Id="rId3" Type="http://schemas.openxmlformats.org/officeDocument/2006/relationships/image" Target="../media/image333.png"/><Relationship Id="rId21" Type="http://schemas.openxmlformats.org/officeDocument/2006/relationships/image" Target="../media/image363.png"/><Relationship Id="rId7" Type="http://schemas.openxmlformats.org/officeDocument/2006/relationships/image" Target="../media/image352.png"/><Relationship Id="rId12" Type="http://schemas.openxmlformats.org/officeDocument/2006/relationships/image" Target="../media/image355.png"/><Relationship Id="rId17" Type="http://schemas.openxmlformats.org/officeDocument/2006/relationships/image" Target="../media/image359.png"/><Relationship Id="rId2" Type="http://schemas.openxmlformats.org/officeDocument/2006/relationships/notesSlide" Target="../notesSlides/notesSlide85.xml"/><Relationship Id="rId16" Type="http://schemas.openxmlformats.org/officeDocument/2006/relationships/image" Target="../media/image358.png"/><Relationship Id="rId20" Type="http://schemas.openxmlformats.org/officeDocument/2006/relationships/image" Target="../media/image3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1.png"/><Relationship Id="rId11" Type="http://schemas.openxmlformats.org/officeDocument/2006/relationships/image" Target="../media/image342.png"/><Relationship Id="rId5" Type="http://schemas.openxmlformats.org/officeDocument/2006/relationships/image" Target="../media/image308.png"/><Relationship Id="rId15" Type="http://schemas.openxmlformats.org/officeDocument/2006/relationships/image" Target="../media/image357.png"/><Relationship Id="rId10" Type="http://schemas.openxmlformats.org/officeDocument/2006/relationships/image" Target="../media/image354.png"/><Relationship Id="rId19" Type="http://schemas.openxmlformats.org/officeDocument/2006/relationships/image" Target="../media/image361.png"/><Relationship Id="rId4" Type="http://schemas.openxmlformats.org/officeDocument/2006/relationships/image" Target="../media/image345.png"/><Relationship Id="rId9" Type="http://schemas.openxmlformats.org/officeDocument/2006/relationships/image" Target="../media/image336.png"/><Relationship Id="rId14" Type="http://schemas.openxmlformats.org/officeDocument/2006/relationships/image" Target="../media/image346.png"/><Relationship Id="rId22" Type="http://schemas.openxmlformats.org/officeDocument/2006/relationships/image" Target="../media/image36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13" Type="http://schemas.openxmlformats.org/officeDocument/2006/relationships/image" Target="../media/image377.png"/><Relationship Id="rId3" Type="http://schemas.openxmlformats.org/officeDocument/2006/relationships/image" Target="../media/image367.png"/><Relationship Id="rId7" Type="http://schemas.openxmlformats.org/officeDocument/2006/relationships/image" Target="../media/image371.png"/><Relationship Id="rId12" Type="http://schemas.openxmlformats.org/officeDocument/2006/relationships/image" Target="../media/image376.png"/><Relationship Id="rId2" Type="http://schemas.openxmlformats.org/officeDocument/2006/relationships/notesSlide" Target="../notesSlides/notesSlide87.xml"/><Relationship Id="rId16" Type="http://schemas.openxmlformats.org/officeDocument/2006/relationships/image" Target="../media/image3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11" Type="http://schemas.openxmlformats.org/officeDocument/2006/relationships/image" Target="../media/image375.png"/><Relationship Id="rId5" Type="http://schemas.openxmlformats.org/officeDocument/2006/relationships/image" Target="../media/image369.png"/><Relationship Id="rId15" Type="http://schemas.openxmlformats.org/officeDocument/2006/relationships/image" Target="../media/image379.png"/><Relationship Id="rId10" Type="http://schemas.openxmlformats.org/officeDocument/2006/relationships/image" Target="../media/image374.png"/><Relationship Id="rId4" Type="http://schemas.openxmlformats.org/officeDocument/2006/relationships/image" Target="../media/image366.png"/><Relationship Id="rId9" Type="http://schemas.openxmlformats.org/officeDocument/2006/relationships/image" Target="../media/image373.png"/><Relationship Id="rId14" Type="http://schemas.openxmlformats.org/officeDocument/2006/relationships/image" Target="../media/image378.png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20.png"/><Relationship Id="rId8" Type="http://schemas.openxmlformats.org/officeDocument/2006/relationships/image" Target="../media/image386.png"/><Relationship Id="rId3" Type="http://schemas.openxmlformats.org/officeDocument/2006/relationships/image" Target="../media/image368.png"/><Relationship Id="rId7" Type="http://schemas.openxmlformats.org/officeDocument/2006/relationships/image" Target="../media/image384.png"/><Relationship Id="rId12" Type="http://schemas.openxmlformats.org/officeDocument/2006/relationships/image" Target="../media/image390.png"/><Relationship Id="rId17" Type="http://schemas.openxmlformats.org/officeDocument/2006/relationships/image" Target="../media/image389.png"/><Relationship Id="rId2" Type="http://schemas.openxmlformats.org/officeDocument/2006/relationships/notesSlide" Target="../notesSlides/notesSlide88.xml"/><Relationship Id="rId16" Type="http://schemas.openxmlformats.org/officeDocument/2006/relationships/image" Target="../media/image38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3.png"/><Relationship Id="rId11" Type="http://schemas.openxmlformats.org/officeDocument/2006/relationships/image" Target="../media/image385.png"/><Relationship Id="rId5" Type="http://schemas.openxmlformats.org/officeDocument/2006/relationships/image" Target="../media/image382.png"/><Relationship Id="rId15" Type="http://schemas.openxmlformats.org/officeDocument/2006/relationships/image" Target="../media/image3840.png"/><Relationship Id="rId10" Type="http://schemas.openxmlformats.org/officeDocument/2006/relationships/image" Target="../media/image388.png"/><Relationship Id="rId4" Type="http://schemas.openxmlformats.org/officeDocument/2006/relationships/image" Target="../media/image381.png"/><Relationship Id="rId9" Type="http://schemas.openxmlformats.org/officeDocument/2006/relationships/image" Target="../media/image387.png"/><Relationship Id="rId14" Type="http://schemas.openxmlformats.org/officeDocument/2006/relationships/image" Target="../media/image383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13" Type="http://schemas.openxmlformats.org/officeDocument/2006/relationships/image" Target="../media/image392.png"/><Relationship Id="rId3" Type="http://schemas.openxmlformats.org/officeDocument/2006/relationships/image" Target="../media/image391.png"/><Relationship Id="rId7" Type="http://schemas.openxmlformats.org/officeDocument/2006/relationships/image" Target="../media/image374.png"/><Relationship Id="rId12" Type="http://schemas.openxmlformats.org/officeDocument/2006/relationships/image" Target="../media/image39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3.png"/><Relationship Id="rId11" Type="http://schemas.openxmlformats.org/officeDocument/2006/relationships/image" Target="../media/image378.png"/><Relationship Id="rId5" Type="http://schemas.openxmlformats.org/officeDocument/2006/relationships/image" Target="../media/image394.png"/><Relationship Id="rId10" Type="http://schemas.openxmlformats.org/officeDocument/2006/relationships/image" Target="../media/image396.png"/><Relationship Id="rId4" Type="http://schemas.openxmlformats.org/officeDocument/2006/relationships/image" Target="../media/image393.png"/><Relationship Id="rId9" Type="http://schemas.openxmlformats.org/officeDocument/2006/relationships/image" Target="../media/image395.png"/><Relationship Id="rId14" Type="http://schemas.openxmlformats.org/officeDocument/2006/relationships/image" Target="../media/image39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5">
            <a:extLst>
              <a:ext uri="{FF2B5EF4-FFF2-40B4-BE49-F238E27FC236}">
                <a16:creationId xmlns:a16="http://schemas.microsoft.com/office/drawing/2014/main" id="{49189BA0-DE18-4D86-BE84-703D95D9B66E}"/>
              </a:ext>
            </a:extLst>
          </p:cNvPr>
          <p:cNvSpPr/>
          <p:nvPr/>
        </p:nvSpPr>
        <p:spPr>
          <a:xfrm>
            <a:off x="778933" y="2066975"/>
            <a:ext cx="7586133" cy="2250908"/>
          </a:xfrm>
          <a:prstGeom prst="rect">
            <a:avLst/>
          </a:prstGeom>
          <a:solidFill>
            <a:schemeClr val="accent1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6">
            <a:extLst>
              <a:ext uri="{FF2B5EF4-FFF2-40B4-BE49-F238E27FC236}">
                <a16:creationId xmlns:a16="http://schemas.microsoft.com/office/drawing/2014/main" id="{EBD292BE-5197-41DA-A236-430124EF1B40}"/>
              </a:ext>
            </a:extLst>
          </p:cNvPr>
          <p:cNvSpPr txBox="1"/>
          <p:nvPr/>
        </p:nvSpPr>
        <p:spPr>
          <a:xfrm>
            <a:off x="1403604" y="2546098"/>
            <a:ext cx="633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Recitation 6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文本框 6">
            <a:extLst>
              <a:ext uri="{FF2B5EF4-FFF2-40B4-BE49-F238E27FC236}">
                <a16:creationId xmlns:a16="http://schemas.microsoft.com/office/drawing/2014/main" id="{60CD6391-2115-48CE-9BC8-BECE06FA3F88}"/>
              </a:ext>
            </a:extLst>
          </p:cNvPr>
          <p:cNvSpPr txBox="1"/>
          <p:nvPr/>
        </p:nvSpPr>
        <p:spPr>
          <a:xfrm>
            <a:off x="952500" y="34290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陈旭东</a:t>
            </a:r>
          </a:p>
        </p:txBody>
      </p:sp>
    </p:spTree>
    <p:extLst>
      <p:ext uri="{BB962C8B-B14F-4D97-AF65-F5344CB8AC3E}">
        <p14:creationId xmlns:p14="http://schemas.microsoft.com/office/powerpoint/2010/main" val="405549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2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FD59E9-6557-4BBF-AC47-3F692ED2E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524" y="994071"/>
            <a:ext cx="5780952" cy="1780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A13524E-5165-4A94-9B86-AE44E741199F}"/>
                  </a:ext>
                </a:extLst>
              </p:cNvPr>
              <p:cNvSpPr txBox="1"/>
              <p:nvPr/>
            </p:nvSpPr>
            <p:spPr>
              <a:xfrm>
                <a:off x="1155680" y="2884003"/>
                <a:ext cx="7237815" cy="1451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离散时间傅里叶级数的卷积性质</a:t>
                </a:r>
                <a:endParaRPr lang="en-US" altLang="zh-CN" dirty="0"/>
              </a:p>
              <a:p>
                <a:r>
                  <a:rPr lang="zh-CN" altLang="en-US" dirty="0"/>
                  <a:t>证明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/>
                  <a:t>的周期性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=&lt;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=&lt;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&gt;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A13524E-5165-4A94-9B86-AE44E7411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80" y="2884003"/>
                <a:ext cx="7237815" cy="1451038"/>
              </a:xfrm>
              <a:prstGeom prst="rect">
                <a:avLst/>
              </a:prstGeom>
              <a:blipFill>
                <a:blip r:embed="rId4"/>
                <a:stretch>
                  <a:fillRect l="-758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098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2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A13524E-5165-4A94-9B86-AE44E741199F}"/>
                  </a:ext>
                </a:extLst>
              </p:cNvPr>
              <p:cNvSpPr txBox="1"/>
              <p:nvPr/>
            </p:nvSpPr>
            <p:spPr>
              <a:xfrm>
                <a:off x="727663" y="977382"/>
                <a:ext cx="8144409" cy="49546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证明：离散时间信号，时域周期卷积相当于频域傅里叶系数对应相乘，再乘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=&lt;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/>
                  <a:t>为周期为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的信号，我们求其傅里叶级数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𝑘𝑛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𝑘𝑟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=&lt;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b>
                            <m:sup/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𝑘𝑟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=&lt;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b>
                        <m:sup/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𝑘𝑟</m:t>
                              </m:r>
                            </m:sup>
                          </m:sSup>
                        </m:e>
                      </m:nary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=&lt;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b>
                        <m:sup/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𝑘𝑛</m:t>
                              </m:r>
                            </m:sup>
                          </m:sSup>
                        </m:e>
                      </m:nary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CN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A13524E-5165-4A94-9B86-AE44E7411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63" y="977382"/>
                <a:ext cx="8144409" cy="4954626"/>
              </a:xfrm>
              <a:prstGeom prst="rect">
                <a:avLst/>
              </a:prstGeom>
              <a:blipFill>
                <a:blip r:embed="rId3"/>
                <a:stretch>
                  <a:fillRect l="-599" t="-738" b="-206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1980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2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A13524E-5165-4A94-9B86-AE44E741199F}"/>
                  </a:ext>
                </a:extLst>
              </p:cNvPr>
              <p:cNvSpPr txBox="1"/>
              <p:nvPr/>
            </p:nvSpPr>
            <p:spPr>
              <a:xfrm>
                <a:off x="727663" y="4246075"/>
                <a:ext cx="656359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计算周期卷积结果的傅里叶系数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只要计算出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的傅里叶系数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结果就为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r>
                  <a:rPr lang="zh-CN" altLang="en-US" dirty="0"/>
                  <a:t>因此这题还是计算傅里叶系数的题目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A13524E-5165-4A94-9B86-AE44E7411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63" y="4246075"/>
                <a:ext cx="6563592" cy="1200329"/>
              </a:xfrm>
              <a:prstGeom prst="rect">
                <a:avLst/>
              </a:prstGeom>
              <a:blipFill>
                <a:blip r:embed="rId3"/>
                <a:stretch>
                  <a:fillRect l="-743" t="-3571" r="-93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62D69BA3-1BF4-47DD-8000-AD8A9FE69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762" y="977382"/>
            <a:ext cx="5190476" cy="3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40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2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A13524E-5165-4A94-9B86-AE44E741199F}"/>
                  </a:ext>
                </a:extLst>
              </p:cNvPr>
              <p:cNvSpPr txBox="1"/>
              <p:nvPr/>
            </p:nvSpPr>
            <p:spPr>
              <a:xfrm>
                <a:off x="954709" y="1370805"/>
                <a:ext cx="4290405" cy="2736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zh-CN" altLang="en-US" b="0" i="1" dirty="0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b="0" dirty="0"/>
              </a:p>
              <a:p>
                <a:r>
                  <a:rPr lang="zh-CN" altLang="en-US" b="0" dirty="0"/>
                  <a:t>得傅里叶系数</a:t>
                </a:r>
                <a:endParaRPr lang="en-US" altLang="zh-CN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其他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b="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A13524E-5165-4A94-9B86-AE44E7411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709" y="1370805"/>
                <a:ext cx="4290405" cy="2736262"/>
              </a:xfrm>
              <a:prstGeom prst="rect">
                <a:avLst/>
              </a:prstGeom>
              <a:blipFill>
                <a:blip r:embed="rId3"/>
                <a:stretch>
                  <a:fillRect l="-12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26317A0-B429-4018-8BE1-82745DB75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666" y="885091"/>
            <a:ext cx="1266667" cy="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25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2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A13524E-5165-4A94-9B86-AE44E741199F}"/>
                  </a:ext>
                </a:extLst>
              </p:cNvPr>
              <p:cNvSpPr txBox="1"/>
              <p:nvPr/>
            </p:nvSpPr>
            <p:spPr>
              <a:xfrm>
                <a:off x="954709" y="1370805"/>
                <a:ext cx="7071488" cy="4267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altLang="zh-CN" b="0" dirty="0"/>
              </a:p>
              <a:p>
                <a:r>
                  <a:rPr lang="zh-CN" altLang="en-US" b="0" dirty="0"/>
                  <a:t>计算傅里叶系数</a:t>
                </a:r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𝑘𝑛</m:t>
                              </m:r>
                            </m:sup>
                          </m:sSup>
                        </m:e>
                      </m:nary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两式相减，得到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A13524E-5165-4A94-9B86-AE44E7411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709" y="1370805"/>
                <a:ext cx="7071488" cy="4267900"/>
              </a:xfrm>
              <a:prstGeom prst="rect">
                <a:avLst/>
              </a:prstGeom>
              <a:blipFill>
                <a:blip r:embed="rId3"/>
                <a:stretch>
                  <a:fillRect l="-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FEC3F505-5C3D-4FFB-AA3D-29CB7962F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666" y="870703"/>
            <a:ext cx="1666667" cy="495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557CC7A-BA12-436D-B967-A8187016A3CD}"/>
                  </a:ext>
                </a:extLst>
              </p:cNvPr>
              <p:cNvSpPr txBox="1"/>
              <p:nvPr/>
            </p:nvSpPr>
            <p:spPr>
              <a:xfrm>
                <a:off x="5233481" y="4825662"/>
                <a:ext cx="3647152" cy="10900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本题中其他两个傅里叶级数的计算</a:t>
                </a:r>
                <a:endParaRPr lang="en-US" altLang="zh-CN" dirty="0"/>
              </a:p>
              <a:p>
                <a:r>
                  <a:rPr lang="zh-CN" altLang="en-US" dirty="0"/>
                  <a:t>按照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𝑘𝑛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即可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557CC7A-BA12-436D-B967-A8187016A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81" y="4825662"/>
                <a:ext cx="3647152" cy="1090042"/>
              </a:xfrm>
              <a:prstGeom prst="rect">
                <a:avLst/>
              </a:prstGeom>
              <a:blipFill>
                <a:blip r:embed="rId5"/>
                <a:stretch>
                  <a:fillRect l="-1505" t="-3933" r="-836" b="-7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474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3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E94C24-2C01-47ED-88AD-BFF2FD9AB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666" y="885091"/>
            <a:ext cx="5666667" cy="160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A9D512-7AEF-4BDD-94D0-63DC09E81FCB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64B7A4-218E-4426-B20C-5078858500CC}"/>
                  </a:ext>
                </a:extLst>
              </p:cNvPr>
              <p:cNvSpPr txBox="1"/>
              <p:nvPr/>
            </p:nvSpPr>
            <p:spPr>
              <a:xfrm>
                <a:off x="765811" y="2526718"/>
                <a:ext cx="7818802" cy="3417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连续时间傅里叶变换的性质</a:t>
                </a:r>
                <a:endParaRPr lang="en-US" altLang="zh-CN" dirty="0"/>
              </a:p>
              <a:p>
                <a:r>
                  <a:rPr lang="zh-CN" altLang="en-US" dirty="0"/>
                  <a:t>首先将每个性质翻译成比较直观的描述</a:t>
                </a:r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奇函数</a:t>
                </a:r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偶</m:t>
                    </m:r>
                    <m:r>
                      <m:rPr>
                        <m:nor/>
                      </m:rPr>
                      <a:rPr lang="zh-CN" altLang="en-US" dirty="0"/>
                      <m:t>函数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/>
                  <a:t>时移后是偶函数</a:t>
                </a:r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5</a:t>
                </a:r>
                <a:r>
                  <a:rPr lang="zh-CN" altLang="en-US" dirty="0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/>
                  <a:t>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处为</a:t>
                </a:r>
                <a:r>
                  <a:rPr lang="en-US" altLang="zh-CN" dirty="0"/>
                  <a:t>0</a:t>
                </a:r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6</a:t>
                </a:r>
                <a:r>
                  <a:rPr lang="zh-CN" altLang="en-US" dirty="0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/>
                  <a:t>是离散的（必要条件）</a:t>
                </a:r>
                <a:endParaRPr lang="en-US" altLang="zh-CN" dirty="0"/>
              </a:p>
              <a:p>
                <a:r>
                  <a:rPr lang="en-US" altLang="zh-CN" dirty="0"/>
                  <a:t>	</a:t>
                </a:r>
                <a:r>
                  <a:rPr lang="zh-CN" altLang="en-US" dirty="0"/>
                  <a:t>（若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是周期的，那么时域必定是离散的。但是若时域离散，不能肯定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dirty="0"/>
                  <a:t>就是周期的，需要进一步验证）</a:t>
                </a:r>
                <a:endParaRPr lang="en-US" altLang="zh-CN" dirty="0"/>
              </a:p>
              <a:p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64B7A4-218E-4426-B20C-507885850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11" y="2526718"/>
                <a:ext cx="7818802" cy="3417987"/>
              </a:xfrm>
              <a:prstGeom prst="rect">
                <a:avLst/>
              </a:prstGeom>
              <a:blipFill>
                <a:blip r:embed="rId4"/>
                <a:stretch>
                  <a:fillRect l="-702" t="-1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110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3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A9D512-7AEF-4BDD-94D0-63DC09E81FCB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81E0E1-A9B2-4478-8BD3-396856666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6143"/>
            <a:ext cx="4590476" cy="36857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31EE6F-5899-491B-8CD6-1EE9F5CA8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476" y="1281381"/>
            <a:ext cx="4228571" cy="4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38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3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C4C2F8B-8881-451D-9418-CF89EE2CB4B3}"/>
              </a:ext>
            </a:extLst>
          </p:cNvPr>
          <p:cNvSpPr txBox="1"/>
          <p:nvPr/>
        </p:nvSpPr>
        <p:spPr>
          <a:xfrm>
            <a:off x="537308" y="1158022"/>
            <a:ext cx="76091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在时域频域两个域中，如果信号在一个域是周期的，那么在另一个域一定是离散的</a:t>
            </a:r>
            <a:endParaRPr lang="en-US" altLang="zh-CN" dirty="0"/>
          </a:p>
          <a:p>
            <a:r>
              <a:rPr lang="zh-CN" altLang="en-US" dirty="0"/>
              <a:t>（逆否命题）或者说如果信号在一个域是不是离散的，那么在另一个域一定是非周期的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0514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3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E94C24-2C01-47ED-88AD-BFF2FD9AB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666" y="885091"/>
            <a:ext cx="5666667" cy="160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A9D512-7AEF-4BDD-94D0-63DC09E81FCB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64B7A4-218E-4426-B20C-5078858500CC}"/>
                  </a:ext>
                </a:extLst>
              </p:cNvPr>
              <p:cNvSpPr txBox="1"/>
              <p:nvPr/>
            </p:nvSpPr>
            <p:spPr>
              <a:xfrm>
                <a:off x="765810" y="2526718"/>
                <a:ext cx="3490699" cy="2863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连续时间傅里叶变换的性质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奇函数</a:t>
                </a:r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偶</m:t>
                    </m:r>
                    <m:r>
                      <m:rPr>
                        <m:nor/>
                      </m:rPr>
                      <a:rPr lang="zh-CN" altLang="en-US" dirty="0"/>
                      <m:t>函数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/>
                  <a:t>时移后是偶函数</a:t>
                </a:r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5</a:t>
                </a:r>
                <a:r>
                  <a:rPr lang="zh-CN" altLang="en-US" dirty="0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/>
                  <a:t>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处为</a:t>
                </a:r>
                <a:r>
                  <a:rPr lang="en-US" altLang="zh-CN" dirty="0"/>
                  <a:t>0</a:t>
                </a:r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6</a:t>
                </a:r>
                <a:r>
                  <a:rPr lang="zh-CN" altLang="en-US" dirty="0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/>
                  <a:t>是离散的（必要条件）</a:t>
                </a:r>
                <a:endParaRPr lang="en-US" altLang="zh-CN" dirty="0"/>
              </a:p>
              <a:p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64B7A4-218E-4426-B20C-507885850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10" y="2526718"/>
                <a:ext cx="3490699" cy="2863989"/>
              </a:xfrm>
              <a:prstGeom prst="rect">
                <a:avLst/>
              </a:prstGeom>
              <a:blipFill>
                <a:blip r:embed="rId4"/>
                <a:stretch>
                  <a:fillRect l="-1573" t="-1277" r="-10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6B85854E-FAA4-487F-932A-836BBB109AFD}"/>
              </a:ext>
            </a:extLst>
          </p:cNvPr>
          <p:cNvSpPr txBox="1"/>
          <p:nvPr/>
        </p:nvSpPr>
        <p:spPr>
          <a:xfrm>
            <a:off x="4770120" y="2526718"/>
            <a:ext cx="8146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endParaRPr lang="en-US" altLang="zh-CN" b="0" dirty="0"/>
          </a:p>
          <a:p>
            <a:r>
              <a:rPr lang="en-US" altLang="zh-CN" b="0" dirty="0"/>
              <a:t>AD</a:t>
            </a:r>
          </a:p>
          <a:p>
            <a:r>
              <a:rPr lang="en-US" altLang="zh-CN" dirty="0"/>
              <a:t>EF</a:t>
            </a:r>
          </a:p>
          <a:p>
            <a:r>
              <a:rPr lang="en-US" altLang="zh-CN" b="0" dirty="0"/>
              <a:t>ABEF</a:t>
            </a:r>
          </a:p>
          <a:p>
            <a:r>
              <a:rPr lang="en-US" altLang="zh-CN" dirty="0"/>
              <a:t>ABCDF</a:t>
            </a:r>
          </a:p>
          <a:p>
            <a:r>
              <a:rPr lang="en-US" altLang="zh-CN" b="0" dirty="0"/>
              <a:t>BCEF</a:t>
            </a:r>
          </a:p>
          <a:p>
            <a:r>
              <a:rPr lang="en-US" altLang="zh-CN" dirty="0"/>
              <a:t>B</a:t>
            </a:r>
            <a:endParaRPr lang="en-US" altLang="zh-CN" b="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800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3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A9D512-7AEF-4BDD-94D0-63DC09E81FCB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64B7A4-218E-4426-B20C-5078858500CC}"/>
                  </a:ext>
                </a:extLst>
              </p:cNvPr>
              <p:cNvSpPr txBox="1"/>
              <p:nvPr/>
            </p:nvSpPr>
            <p:spPr>
              <a:xfrm>
                <a:off x="765810" y="2526718"/>
                <a:ext cx="3490699" cy="3207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奇函数</a:t>
                </a:r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偶</m:t>
                    </m:r>
                    <m:r>
                      <m:rPr>
                        <m:nor/>
                      </m:rPr>
                      <a:rPr lang="zh-CN" altLang="en-US" dirty="0"/>
                      <m:t>函数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/>
                  <a:t>时移后是偶函数</a:t>
                </a:r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5</a:t>
                </a:r>
                <a:r>
                  <a:rPr lang="zh-CN" altLang="en-US" dirty="0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/>
                  <a:t>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处为</a:t>
                </a:r>
                <a:r>
                  <a:rPr lang="en-US" altLang="zh-CN" dirty="0"/>
                  <a:t>0</a:t>
                </a:r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6</a:t>
                </a:r>
                <a:r>
                  <a:rPr lang="zh-CN" altLang="en-US" dirty="0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/>
                  <a:t>是离散的（必要条件）</a:t>
                </a:r>
                <a:endParaRPr lang="en-US" altLang="zh-CN" dirty="0"/>
              </a:p>
              <a:p>
                <a:endParaRPr lang="en-US" altLang="zh-CN" b="0" dirty="0"/>
              </a:p>
              <a:p>
                <a:r>
                  <a:rPr lang="zh-CN" altLang="en-US" b="0" dirty="0"/>
                  <a:t>例如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         −1&lt;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164B7A4-218E-4426-B20C-507885850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10" y="2526718"/>
                <a:ext cx="3490699" cy="3207994"/>
              </a:xfrm>
              <a:prstGeom prst="rect">
                <a:avLst/>
              </a:prstGeom>
              <a:blipFill>
                <a:blip r:embed="rId3"/>
                <a:stretch>
                  <a:fillRect l="-1573" r="-10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B8EE0450-73EB-4242-B876-471E94DE5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190" y="885091"/>
            <a:ext cx="5647619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38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Outline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E8DC67-CB98-4329-AC60-C9A464029DFD}"/>
              </a:ext>
            </a:extLst>
          </p:cNvPr>
          <p:cNvSpPr txBox="1"/>
          <p:nvPr/>
        </p:nvSpPr>
        <p:spPr>
          <a:xfrm>
            <a:off x="537308" y="1366566"/>
            <a:ext cx="66615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Set 7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Set 8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Set 9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781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4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A9D512-7AEF-4BDD-94D0-63DC09E81FCB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7FCF1D-2378-4127-9FC6-547C9BA25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5" y="885091"/>
            <a:ext cx="5676190" cy="3295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0B88B02-2CBE-4498-B4CB-39BE492025E9}"/>
                  </a:ext>
                </a:extLst>
              </p:cNvPr>
              <p:cNvSpPr txBox="1"/>
              <p:nvPr/>
            </p:nvSpPr>
            <p:spPr>
              <a:xfrm>
                <a:off x="765810" y="4180329"/>
                <a:ext cx="7145546" cy="2049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连续时间傅里叶变换的性质</a:t>
                </a:r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）求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的相位</a:t>
                </a:r>
                <a:endParaRPr lang="en-US" altLang="zh-CN" dirty="0"/>
              </a:p>
              <a:p>
                <a:r>
                  <a:rPr lang="zh-CN" altLang="en-US" dirty="0"/>
                  <a:t>如果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是偶函数，那么其傅里叶变换就是纯实数，即相位为</a:t>
                </a:r>
                <a:r>
                  <a:rPr lang="en-US" altLang="zh-CN" dirty="0"/>
                  <a:t>0</a:t>
                </a:r>
              </a:p>
              <a:p>
                <a:r>
                  <a:rPr lang="zh-CN" altLang="en-US" dirty="0"/>
                  <a:t>利用傅里叶变换的时移性质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+1)↔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zh-CN" altLang="en-US" dirty="0"/>
                  <a:t>是偶函数，因此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的相位为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，因此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的相位为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0B88B02-2CBE-4498-B4CB-39BE49202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10" y="4180329"/>
                <a:ext cx="7145546" cy="2049407"/>
              </a:xfrm>
              <a:prstGeom prst="rect">
                <a:avLst/>
              </a:prstGeom>
              <a:blipFill>
                <a:blip r:embed="rId4"/>
                <a:stretch>
                  <a:fillRect l="-768" t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581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4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A9D512-7AEF-4BDD-94D0-63DC09E81FCB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0B88B02-2CBE-4498-B4CB-39BE492025E9}"/>
                  </a:ext>
                </a:extLst>
              </p:cNvPr>
              <p:cNvSpPr txBox="1"/>
              <p:nvPr/>
            </p:nvSpPr>
            <p:spPr>
              <a:xfrm>
                <a:off x="765810" y="922393"/>
                <a:ext cx="4461478" cy="53188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连续时间傅里叶变换的性质</a:t>
                </a:r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</m:oMath>
                    <m:oMath xmlns:m="http://schemas.openxmlformats.org/officeDocument/2006/math">
                      <m:nary>
                        <m:nary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）观察积分过程，是一个傅里叶反变换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+2)↔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={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−1&lt;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&lt;1</m:t>
                            </m:r>
                          </m:e>
                        </m:mr>
                        <m:m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其他</m:t>
                            </m:r>
                          </m:e>
                        </m:mr>
                      </m:m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↔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那么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↔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因此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0B88B02-2CBE-4498-B4CB-39BE49202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10" y="922393"/>
                <a:ext cx="4461478" cy="5318892"/>
              </a:xfrm>
              <a:prstGeom prst="rect">
                <a:avLst/>
              </a:prstGeom>
              <a:blipFill>
                <a:blip r:embed="rId3"/>
                <a:stretch>
                  <a:fillRect l="-1231" t="-687" r="-684" b="-96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8830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4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A9D512-7AEF-4BDD-94D0-63DC09E81FCB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0B88B02-2CBE-4498-B4CB-39BE492025E9}"/>
                  </a:ext>
                </a:extLst>
              </p:cNvPr>
              <p:cNvSpPr txBox="1"/>
              <p:nvPr/>
            </p:nvSpPr>
            <p:spPr>
              <a:xfrm>
                <a:off x="765810" y="922393"/>
                <a:ext cx="4685898" cy="23389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连续时间傅里叶变换的性质</a:t>
                </a:r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e</a:t>
                </a:r>
                <a:r>
                  <a:rPr lang="zh-CN" altLang="en-US" dirty="0"/>
                  <a:t>）帕塞瓦尔定理，时域能量等于频域能量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m:rPr>
                          <m:aln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)|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dirty="0"/>
                            <m:t> 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0B88B02-2CBE-4498-B4CB-39BE49202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10" y="922393"/>
                <a:ext cx="4685898" cy="2338974"/>
              </a:xfrm>
              <a:prstGeom prst="rect">
                <a:avLst/>
              </a:prstGeom>
              <a:blipFill>
                <a:blip r:embed="rId3"/>
                <a:stretch>
                  <a:fillRect l="-1172" t="-1563" r="-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023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5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A9D512-7AEF-4BDD-94D0-63DC09E81FCB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04B750-E794-4A11-8788-F0D0053B6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24" y="885091"/>
            <a:ext cx="3580952" cy="4571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B791830-8503-48CF-9138-812FD6AC7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095" y="1395112"/>
            <a:ext cx="3152381" cy="15238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E9E65BD-FF81-42FF-9CEF-01662C286572}"/>
                  </a:ext>
                </a:extLst>
              </p:cNvPr>
              <p:cNvSpPr txBox="1"/>
              <p:nvPr/>
            </p:nvSpPr>
            <p:spPr>
              <a:xfrm>
                <a:off x="674370" y="3577590"/>
                <a:ext cx="2853473" cy="1779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计算傅里叶变换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计算得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E9E65BD-FF81-42FF-9CEF-01662C286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" y="3577590"/>
                <a:ext cx="2853473" cy="1779526"/>
              </a:xfrm>
              <a:prstGeom prst="rect">
                <a:avLst/>
              </a:prstGeom>
              <a:blipFill>
                <a:blip r:embed="rId5"/>
                <a:stretch>
                  <a:fillRect l="-1923" t="-2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427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5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A9D512-7AEF-4BDD-94D0-63DC09E81FCB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791830-8503-48CF-9138-812FD6AC7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249" y="679611"/>
            <a:ext cx="3152381" cy="15238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60B8DF-7F25-4BF0-B074-AEC77DCF8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" y="1198886"/>
            <a:ext cx="4466667" cy="8761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7CAE30-F232-49C8-B548-91EB5C461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3" y="3897211"/>
            <a:ext cx="4485714" cy="8857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DD069A-9802-4B03-8B1A-2890B84A2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789" y="2320433"/>
            <a:ext cx="3352381" cy="11428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32B9B3-9E07-4040-90D0-F6BEF68DBC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1837" y="4782925"/>
            <a:ext cx="3333333" cy="117142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704395B-E133-49D4-A713-906DF4997016}"/>
              </a:ext>
            </a:extLst>
          </p:cNvPr>
          <p:cNvSpPr txBox="1"/>
          <p:nvPr/>
        </p:nvSpPr>
        <p:spPr>
          <a:xfrm>
            <a:off x="5554611" y="53537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答案不唯一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F9AAC7A-0B3A-4C9C-BCF2-1BBFFC7C62E7}"/>
              </a:ext>
            </a:extLst>
          </p:cNvPr>
          <p:cNvSpPr txBox="1"/>
          <p:nvPr/>
        </p:nvSpPr>
        <p:spPr>
          <a:xfrm>
            <a:off x="6152784" y="359391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本题讨论周期延拓</a:t>
            </a:r>
          </a:p>
        </p:txBody>
      </p:sp>
    </p:spTree>
    <p:extLst>
      <p:ext uri="{BB962C8B-B14F-4D97-AF65-F5344CB8AC3E}">
        <p14:creationId xmlns:p14="http://schemas.microsoft.com/office/powerpoint/2010/main" val="881992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5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A9D512-7AEF-4BDD-94D0-63DC09E81FCB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791830-8503-48CF-9138-812FD6AC7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08" y="1660267"/>
            <a:ext cx="3152381" cy="15238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DD069A-9802-4B03-8B1A-2890B84A2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137" y="2105942"/>
            <a:ext cx="3352381" cy="11428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32B9B3-9E07-4040-90D0-F6BEF68DB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08" y="3307886"/>
            <a:ext cx="3333333" cy="11714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7FA8BC9-9DC4-4A24-A298-5BF70A513C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308" y="1041220"/>
            <a:ext cx="5361905" cy="495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C8D75DC-1733-447F-9D55-340ABCE66BBA}"/>
                  </a:ext>
                </a:extLst>
              </p:cNvPr>
              <p:cNvSpPr txBox="1"/>
              <p:nvPr/>
            </p:nvSpPr>
            <p:spPr>
              <a:xfrm>
                <a:off x="705815" y="4770839"/>
                <a:ext cx="7714228" cy="766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说明：两个信号，如果他们以周期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dirty="0"/>
                  <a:t>做周期延拓后，结果相同，那么他们在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zh-CN" altLang="en-US" dirty="0"/>
                  <a:t>频点处的频谱是一样的。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C8D75DC-1733-447F-9D55-340ABCE66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15" y="4770839"/>
                <a:ext cx="7714228" cy="766941"/>
              </a:xfrm>
              <a:prstGeom prst="rect">
                <a:avLst/>
              </a:prstGeom>
              <a:blipFill>
                <a:blip r:embed="rId7"/>
                <a:stretch>
                  <a:fillRect l="-711" t="-5600" b="-4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249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5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A9D512-7AEF-4BDD-94D0-63DC09E81FCB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C8D75DC-1733-447F-9D55-340ABCE66BBA}"/>
                  </a:ext>
                </a:extLst>
              </p:cNvPr>
              <p:cNvSpPr txBox="1"/>
              <p:nvPr/>
            </p:nvSpPr>
            <p:spPr>
              <a:xfrm>
                <a:off x="705815" y="942391"/>
                <a:ext cx="7714228" cy="766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说明：两个信号，如果他们以周期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dirty="0"/>
                  <a:t>做周期延拓后，结果相同，那么他们在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zh-CN" altLang="en-US" dirty="0"/>
                  <a:t>频点处的频谱是一样的。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C8D75DC-1733-447F-9D55-340ABCE66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15" y="942391"/>
                <a:ext cx="7714228" cy="766941"/>
              </a:xfrm>
              <a:prstGeom prst="rect">
                <a:avLst/>
              </a:prstGeom>
              <a:blipFill>
                <a:blip r:embed="rId3"/>
                <a:stretch>
                  <a:fillRect l="-711" t="-5600" b="-4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EFBC62B-F5AF-4675-90C1-A2A8DC439C27}"/>
                  </a:ext>
                </a:extLst>
              </p:cNvPr>
              <p:cNvSpPr txBox="1"/>
              <p:nvPr/>
            </p:nvSpPr>
            <p:spPr>
              <a:xfrm>
                <a:off x="1225661" y="2247627"/>
                <a:ext cx="2383665" cy="862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EFBC62B-F5AF-4675-90C1-A2A8DC439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661" y="2247627"/>
                <a:ext cx="2383665" cy="8626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5BA43A4-5DD1-4572-A74F-6B22FE69A7DF}"/>
                  </a:ext>
                </a:extLst>
              </p:cNvPr>
              <p:cNvSpPr txBox="1"/>
              <p:nvPr/>
            </p:nvSpPr>
            <p:spPr>
              <a:xfrm>
                <a:off x="5058284" y="2247627"/>
                <a:ext cx="2937856" cy="862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·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5BA43A4-5DD1-4572-A74F-6B22FE69A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284" y="2247627"/>
                <a:ext cx="2937856" cy="8626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399C259-AACE-410A-8578-D9967D70C7D7}"/>
                  </a:ext>
                </a:extLst>
              </p:cNvPr>
              <p:cNvSpPr txBox="1"/>
              <p:nvPr/>
            </p:nvSpPr>
            <p:spPr>
              <a:xfrm>
                <a:off x="714886" y="3364231"/>
                <a:ext cx="8424742" cy="14303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时域的周期延拓相当于卷积一个冲激串，此时频域相当于和一个冲激串相乘。</a:t>
                </a:r>
                <a:endParaRPr lang="en-US" altLang="zh-CN" dirty="0"/>
              </a:p>
              <a:p>
                <a:r>
                  <a:rPr lang="zh-CN" altLang="en-US" dirty="0"/>
                  <a:t>或者说每隔在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zh-CN" altLang="en-US" dirty="0"/>
                  <a:t>频点上对频谱进行采样。</a:t>
                </a:r>
                <a:endParaRPr lang="en-US" altLang="zh-CN" dirty="0"/>
              </a:p>
              <a:p>
                <a:r>
                  <a:rPr lang="zh-CN" altLang="en-US" dirty="0"/>
                  <a:t>若两个函数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频谱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不同</m:t>
                    </m:r>
                  </m:oMath>
                </a14:m>
                <a:r>
                  <a:rPr lang="zh-CN" altLang="en-US" dirty="0"/>
                  <a:t>，但是周期延拓相同的话，那采样结果必然相同，</a:t>
                </a:r>
                <a:endParaRPr lang="en-US" altLang="zh-CN" dirty="0"/>
              </a:p>
              <a:p>
                <a:r>
                  <a:rPr lang="zh-CN" altLang="en-US" dirty="0"/>
                  <a:t>说明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dirty="0"/>
                  <a:t>在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zh-CN" altLang="en-US" dirty="0"/>
                  <a:t>频点上相同。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399C259-AACE-410A-8578-D9967D70C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86" y="3364231"/>
                <a:ext cx="8424742" cy="1430392"/>
              </a:xfrm>
              <a:prstGeom prst="rect">
                <a:avLst/>
              </a:prstGeom>
              <a:blipFill>
                <a:blip r:embed="rId6"/>
                <a:stretch>
                  <a:fillRect l="-579" t="-2979" b="-17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319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6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26744F-2281-4EA9-9464-03076FF0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09" y="991491"/>
            <a:ext cx="5752381" cy="1295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5B0A9FF-51A5-41AE-9F21-0CA898140DEC}"/>
                  </a:ext>
                </a:extLst>
              </p:cNvPr>
              <p:cNvSpPr txBox="1"/>
              <p:nvPr/>
            </p:nvSpPr>
            <p:spPr>
              <a:xfrm>
                <a:off x="642026" y="2743200"/>
                <a:ext cx="5757025" cy="309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（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LTI</a:t>
                </a:r>
                <a:r>
                  <a:rPr lang="zh-CN" altLang="en-US" dirty="0"/>
                  <a:t>系统响应问题，用</a:t>
                </a:r>
                <a:r>
                  <a:rPr lang="en-US" altLang="zh-CN" dirty="0"/>
                  <a:t>z</a:t>
                </a:r>
                <a:r>
                  <a:rPr lang="zh-CN" altLang="en-US" dirty="0"/>
                  <a:t>变换做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dirty="0"/>
                  <a:t>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·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·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因此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·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·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5B0A9FF-51A5-41AE-9F21-0CA898140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26" y="2743200"/>
                <a:ext cx="5757025" cy="3098669"/>
              </a:xfrm>
              <a:prstGeom prst="rect">
                <a:avLst/>
              </a:prstGeom>
              <a:blipFill>
                <a:blip r:embed="rId4"/>
                <a:stretch>
                  <a:fillRect l="-847" t="-11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2075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7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5B0A9FF-51A5-41AE-9F21-0CA898140DEC}"/>
                  </a:ext>
                </a:extLst>
              </p:cNvPr>
              <p:cNvSpPr txBox="1"/>
              <p:nvPr/>
            </p:nvSpPr>
            <p:spPr>
              <a:xfrm>
                <a:off x="642026" y="3429000"/>
                <a:ext cx="4330737" cy="19459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（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）同样是</a:t>
                </a:r>
                <a:r>
                  <a:rPr lang="en-US" altLang="zh-CN" dirty="0"/>
                  <a:t>LTI</a:t>
                </a:r>
                <a:r>
                  <a:rPr lang="zh-CN" altLang="en-US" dirty="0"/>
                  <a:t>系统响应问题，用</a:t>
                </a:r>
                <a:r>
                  <a:rPr lang="en-US" altLang="zh-CN" dirty="0"/>
                  <a:t>z</a:t>
                </a:r>
                <a:r>
                  <a:rPr lang="zh-CN" altLang="en-US" dirty="0"/>
                  <a:t>变换做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因此差分方程为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5B0A9FF-51A5-41AE-9F21-0CA898140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26" y="3429000"/>
                <a:ext cx="4330737" cy="1945917"/>
              </a:xfrm>
              <a:prstGeom prst="rect">
                <a:avLst/>
              </a:prstGeom>
              <a:blipFill>
                <a:blip r:embed="rId3"/>
                <a:stretch>
                  <a:fillRect l="-1125" t="-2194" r="-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66982427-947B-4BA2-845F-7A8E16D8A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666" y="885091"/>
            <a:ext cx="5666667" cy="2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73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7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5B0A9FF-51A5-41AE-9F21-0CA898140DEC}"/>
                  </a:ext>
                </a:extLst>
              </p:cNvPr>
              <p:cNvSpPr txBox="1"/>
              <p:nvPr/>
            </p:nvSpPr>
            <p:spPr>
              <a:xfrm>
                <a:off x="642026" y="919138"/>
                <a:ext cx="6584880" cy="4134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（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）求冲激响应（</a:t>
                </a:r>
                <a:r>
                  <a:rPr lang="en-US" altLang="zh-CN" dirty="0"/>
                  <a:t>z</a:t>
                </a:r>
                <a:r>
                  <a:rPr lang="zh-CN" altLang="en-US" dirty="0"/>
                  <a:t>变换，裂项）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因此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·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·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·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·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·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·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·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+1))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5B0A9FF-51A5-41AE-9F21-0CA898140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26" y="919138"/>
                <a:ext cx="6584880" cy="4134786"/>
              </a:xfrm>
              <a:prstGeom prst="rect">
                <a:avLst/>
              </a:prstGeom>
              <a:blipFill>
                <a:blip r:embed="rId3"/>
                <a:stretch>
                  <a:fillRect l="-740" t="-1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877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D84FB3-9C06-4D5B-9A19-A7EF8E37B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/>
          <a:lstStyle/>
          <a:p>
            <a:r>
              <a:rPr lang="en-US" altLang="zh-CN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Problem Set 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6120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8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640349-2BD7-4D0D-B30A-C7DDBDC92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666" y="1036410"/>
            <a:ext cx="6066667" cy="14476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9D44F2D-763B-40D5-A4E5-1C062575E78F}"/>
                  </a:ext>
                </a:extLst>
              </p:cNvPr>
              <p:cNvSpPr txBox="1"/>
              <p:nvPr/>
            </p:nvSpPr>
            <p:spPr>
              <a:xfrm>
                <a:off x="1051560" y="2777490"/>
                <a:ext cx="4479047" cy="2912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计算傅里叶级数</a:t>
                </a:r>
                <a:endParaRPr lang="en-US" altLang="zh-CN" dirty="0"/>
              </a:p>
              <a:p>
                <a:r>
                  <a:rPr lang="zh-CN" altLang="en-US" dirty="0"/>
                  <a:t>周期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m:rPr>
                        <m:aln/>
                      </m:rP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zh-CN" altLang="en-US" dirty="0"/>
                  <a:t>，当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时，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nary>
                        <m:nary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nary>
                        <m:nary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nary>
                        <m:nary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k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9D44F2D-763B-40D5-A4E5-1C062575E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" y="2777490"/>
                <a:ext cx="4479047" cy="2912529"/>
              </a:xfrm>
              <a:prstGeom prst="rect">
                <a:avLst/>
              </a:prstGeom>
              <a:blipFill>
                <a:blip r:embed="rId4"/>
                <a:stretch>
                  <a:fillRect l="-1226" t="-14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522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8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BBF168-949F-4BA7-9CCC-37BA0EEA7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904" y="877672"/>
            <a:ext cx="6076190" cy="1638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24EA39-F31A-481A-BEA4-29ECF8935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665" y="2309895"/>
            <a:ext cx="6066667" cy="18190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4894AF5-7972-4834-9B0C-352EFDFCB745}"/>
                  </a:ext>
                </a:extLst>
              </p:cNvPr>
              <p:cNvSpPr txBox="1"/>
              <p:nvPr/>
            </p:nvSpPr>
            <p:spPr>
              <a:xfrm>
                <a:off x="4838709" y="4501347"/>
                <a:ext cx="3425617" cy="6129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4894AF5-7972-4834-9B0C-352EFDFCB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709" y="4501347"/>
                <a:ext cx="3425617" cy="6129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C0C4477-E37A-4D7F-9971-CBB8E6F21EDC}"/>
                  </a:ext>
                </a:extLst>
              </p:cNvPr>
              <p:cNvSpPr txBox="1"/>
              <p:nvPr/>
            </p:nvSpPr>
            <p:spPr>
              <a:xfrm>
                <a:off x="1972322" y="4669311"/>
                <a:ext cx="5707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C0C4477-E37A-4D7F-9971-CBB8E6F21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322" y="4669311"/>
                <a:ext cx="570797" cy="276999"/>
              </a:xfrm>
              <a:prstGeom prst="rect">
                <a:avLst/>
              </a:prstGeom>
              <a:blipFill>
                <a:blip r:embed="rId6"/>
                <a:stretch>
                  <a:fillRect l="-6452" t="-6667" r="-16129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3CC969E5-CCA2-489D-8489-7EE99E9B0BDE}"/>
              </a:ext>
            </a:extLst>
          </p:cNvPr>
          <p:cNvSpPr txBox="1"/>
          <p:nvPr/>
        </p:nvSpPr>
        <p:spPr>
          <a:xfrm>
            <a:off x="537308" y="416309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计算结果：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E04D2D-76F0-49C8-B39A-0FC108DCBAE9}"/>
                  </a:ext>
                </a:extLst>
              </p:cNvPr>
              <p:cNvSpPr txBox="1"/>
              <p:nvPr/>
            </p:nvSpPr>
            <p:spPr>
              <a:xfrm>
                <a:off x="4039195" y="4669311"/>
                <a:ext cx="2660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E04D2D-76F0-49C8-B39A-0FC108DCB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195" y="4669311"/>
                <a:ext cx="266098" cy="276999"/>
              </a:xfrm>
              <a:prstGeom prst="rect">
                <a:avLst/>
              </a:prstGeom>
              <a:blipFill>
                <a:blip r:embed="rId7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C104AB5-AE9F-4136-802F-F1E08B661986}"/>
                  </a:ext>
                </a:extLst>
              </p:cNvPr>
              <p:cNvSpPr txBox="1"/>
              <p:nvPr/>
            </p:nvSpPr>
            <p:spPr>
              <a:xfrm>
                <a:off x="259513" y="5254703"/>
                <a:ext cx="3164969" cy="6368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C104AB5-AE9F-4136-802F-F1E08B661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13" y="5254703"/>
                <a:ext cx="3164969" cy="6368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2B91532-60FD-4B5A-BD8B-CB5A38A69381}"/>
                  </a:ext>
                </a:extLst>
              </p:cNvPr>
              <p:cNvSpPr txBox="1"/>
              <p:nvPr/>
            </p:nvSpPr>
            <p:spPr>
              <a:xfrm>
                <a:off x="4039195" y="5445458"/>
                <a:ext cx="2660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2B91532-60FD-4B5A-BD8B-CB5A38A69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195" y="5445458"/>
                <a:ext cx="266098" cy="276999"/>
              </a:xfrm>
              <a:prstGeom prst="rect">
                <a:avLst/>
              </a:prstGeom>
              <a:blipFill>
                <a:blip r:embed="rId9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8300C5E-2C1B-4D6C-B818-DE0E291A8E96}"/>
                  </a:ext>
                </a:extLst>
              </p:cNvPr>
              <p:cNvSpPr txBox="1"/>
              <p:nvPr/>
            </p:nvSpPr>
            <p:spPr>
              <a:xfrm>
                <a:off x="6085123" y="5422665"/>
                <a:ext cx="7370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8300C5E-2C1B-4D6C-B818-DE0E291A8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123" y="5422665"/>
                <a:ext cx="737060" cy="276999"/>
              </a:xfrm>
              <a:prstGeom prst="rect">
                <a:avLst/>
              </a:prstGeom>
              <a:blipFill>
                <a:blip r:embed="rId10"/>
                <a:stretch>
                  <a:fillRect l="-7438" t="-6667" r="-12397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159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8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4894AF5-7972-4834-9B0C-352EFDFCB745}"/>
                  </a:ext>
                </a:extLst>
              </p:cNvPr>
              <p:cNvSpPr txBox="1"/>
              <p:nvPr/>
            </p:nvSpPr>
            <p:spPr>
              <a:xfrm>
                <a:off x="4838709" y="1528097"/>
                <a:ext cx="3425617" cy="6129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4894AF5-7972-4834-9B0C-352EFDFCB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709" y="1528097"/>
                <a:ext cx="3425617" cy="612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C0C4477-E37A-4D7F-9971-CBB8E6F21EDC}"/>
                  </a:ext>
                </a:extLst>
              </p:cNvPr>
              <p:cNvSpPr txBox="1"/>
              <p:nvPr/>
            </p:nvSpPr>
            <p:spPr>
              <a:xfrm>
                <a:off x="1972322" y="1696061"/>
                <a:ext cx="5707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C0C4477-E37A-4D7F-9971-CBB8E6F21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322" y="1696061"/>
                <a:ext cx="570797" cy="276999"/>
              </a:xfrm>
              <a:prstGeom prst="rect">
                <a:avLst/>
              </a:prstGeom>
              <a:blipFill>
                <a:blip r:embed="rId4"/>
                <a:stretch>
                  <a:fillRect l="-6452" t="-6522" r="-16129" b="-36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3CC969E5-CCA2-489D-8489-7EE99E9B0BDE}"/>
              </a:ext>
            </a:extLst>
          </p:cNvPr>
          <p:cNvSpPr txBox="1"/>
          <p:nvPr/>
        </p:nvSpPr>
        <p:spPr>
          <a:xfrm>
            <a:off x="537308" y="885091"/>
            <a:ext cx="4249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应用连续时间傅里叶变换的对偶性计算</a:t>
            </a:r>
            <a:endParaRPr lang="en-US" altLang="zh-CN" dirty="0"/>
          </a:p>
          <a:p>
            <a:r>
              <a:rPr lang="zh-CN" altLang="en-US" dirty="0"/>
              <a:t>首先有一个傅里叶变换对：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E04D2D-76F0-49C8-B39A-0FC108DCBAE9}"/>
                  </a:ext>
                </a:extLst>
              </p:cNvPr>
              <p:cNvSpPr txBox="1"/>
              <p:nvPr/>
            </p:nvSpPr>
            <p:spPr>
              <a:xfrm>
                <a:off x="4039195" y="1696061"/>
                <a:ext cx="2660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E04D2D-76F0-49C8-B39A-0FC108DCB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195" y="1696061"/>
                <a:ext cx="266098" cy="276999"/>
              </a:xfrm>
              <a:prstGeom prst="rect">
                <a:avLst/>
              </a:prstGeom>
              <a:blipFill>
                <a:blip r:embed="rId5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C104AB5-AE9F-4136-802F-F1E08B661986}"/>
                  </a:ext>
                </a:extLst>
              </p:cNvPr>
              <p:cNvSpPr txBox="1"/>
              <p:nvPr/>
            </p:nvSpPr>
            <p:spPr>
              <a:xfrm>
                <a:off x="259513" y="3070939"/>
                <a:ext cx="3014864" cy="6129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C104AB5-AE9F-4136-802F-F1E08B661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13" y="3070939"/>
                <a:ext cx="3014864" cy="6129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2B91532-60FD-4B5A-BD8B-CB5A38A69381}"/>
                  </a:ext>
                </a:extLst>
              </p:cNvPr>
              <p:cNvSpPr txBox="1"/>
              <p:nvPr/>
            </p:nvSpPr>
            <p:spPr>
              <a:xfrm>
                <a:off x="4039195" y="3261694"/>
                <a:ext cx="2660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2B91532-60FD-4B5A-BD8B-CB5A38A69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195" y="3261694"/>
                <a:ext cx="266098" cy="276999"/>
              </a:xfrm>
              <a:prstGeom prst="rect">
                <a:avLst/>
              </a:prstGeom>
              <a:blipFill>
                <a:blip r:embed="rId7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8300C5E-2C1B-4D6C-B818-DE0E291A8E96}"/>
                  </a:ext>
                </a:extLst>
              </p:cNvPr>
              <p:cNvSpPr txBox="1"/>
              <p:nvPr/>
            </p:nvSpPr>
            <p:spPr>
              <a:xfrm>
                <a:off x="6085123" y="3238901"/>
                <a:ext cx="11796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8300C5E-2C1B-4D6C-B818-DE0E291A8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123" y="3238901"/>
                <a:ext cx="1179618" cy="276999"/>
              </a:xfrm>
              <a:prstGeom prst="rect">
                <a:avLst/>
              </a:prstGeom>
              <a:blipFill>
                <a:blip r:embed="rId8"/>
                <a:stretch>
                  <a:fillRect l="-4639" t="-4348" r="-7216" b="-36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448927B-D037-4FE9-9417-BFE879CCF0B2}"/>
              </a:ext>
            </a:extLst>
          </p:cNvPr>
          <p:cNvCxnSpPr/>
          <p:nvPr/>
        </p:nvCxnSpPr>
        <p:spPr>
          <a:xfrm flipH="1">
            <a:off x="3214424" y="2256817"/>
            <a:ext cx="1624285" cy="814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D2BC273-27EC-4B42-92F3-E6AA4DA4A871}"/>
                  </a:ext>
                </a:extLst>
              </p:cNvPr>
              <p:cNvSpPr txBox="1"/>
              <p:nvPr/>
            </p:nvSpPr>
            <p:spPr>
              <a:xfrm>
                <a:off x="2854026" y="2652650"/>
                <a:ext cx="6727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2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sz="1200" dirty="0"/>
                  <a:t>改成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D2BC273-27EC-4B42-92F3-E6AA4DA4A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026" y="2652650"/>
                <a:ext cx="672748" cy="276999"/>
              </a:xfrm>
              <a:prstGeom prst="rect">
                <a:avLst/>
              </a:prstGeom>
              <a:blipFill>
                <a:blip r:embed="rId9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F8429CF-119A-4D56-8E44-B69D2BD28A91}"/>
              </a:ext>
            </a:extLst>
          </p:cNvPr>
          <p:cNvCxnSpPr/>
          <p:nvPr/>
        </p:nvCxnSpPr>
        <p:spPr>
          <a:xfrm>
            <a:off x="2733472" y="1942381"/>
            <a:ext cx="2976664" cy="1085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EB208DD-DB7D-40CD-970C-E29ADD4A9DE7}"/>
                  </a:ext>
                </a:extLst>
              </p:cNvPr>
              <p:cNvSpPr txBox="1"/>
              <p:nvPr/>
            </p:nvSpPr>
            <p:spPr>
              <a:xfrm>
                <a:off x="5271119" y="2514150"/>
                <a:ext cx="17723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1200" dirty="0"/>
                  <a:t>改成</a:t>
                </a:r>
                <a14:m>
                  <m:oMath xmlns:m="http://schemas.openxmlformats.org/officeDocument/2006/math">
                    <m:r>
                      <a:rPr lang="zh-CN" altLang="en-US" sz="12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zh-CN" altLang="en-US" sz="1200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200" dirty="0"/>
                  <a:t>反转，再乘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1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EB208DD-DB7D-40CD-970C-E29ADD4A9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119" y="2514150"/>
                <a:ext cx="1772345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725CBC86-BF46-4827-87BD-34D9BA6F6FD8}"/>
              </a:ext>
            </a:extLst>
          </p:cNvPr>
          <p:cNvSpPr txBox="1"/>
          <p:nvPr/>
        </p:nvSpPr>
        <p:spPr>
          <a:xfrm>
            <a:off x="612843" y="3852153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就得到另一个傅里叶变换对</a:t>
            </a:r>
            <a:endParaRPr lang="en-US" altLang="zh-CN" dirty="0"/>
          </a:p>
          <a:p>
            <a:r>
              <a:rPr lang="zh-CN" altLang="en-US" dirty="0"/>
              <a:t>最后求得题目所需变换对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4188CB3-E304-4499-B76F-79EA71C4A42E}"/>
                  </a:ext>
                </a:extLst>
              </p:cNvPr>
              <p:cNvSpPr txBox="1"/>
              <p:nvPr/>
            </p:nvSpPr>
            <p:spPr>
              <a:xfrm>
                <a:off x="259513" y="4612406"/>
                <a:ext cx="3143296" cy="6368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4188CB3-E304-4499-B76F-79EA71C4A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13" y="4612406"/>
                <a:ext cx="3143296" cy="6368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2000BDD-6E23-4533-911E-F8D4E7BE97C1}"/>
                  </a:ext>
                </a:extLst>
              </p:cNvPr>
              <p:cNvSpPr txBox="1"/>
              <p:nvPr/>
            </p:nvSpPr>
            <p:spPr>
              <a:xfrm>
                <a:off x="4039195" y="4803161"/>
                <a:ext cx="2660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2000BDD-6E23-4533-911E-F8D4E7BE9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195" y="4803161"/>
                <a:ext cx="266098" cy="276999"/>
              </a:xfrm>
              <a:prstGeom prst="rect">
                <a:avLst/>
              </a:prstGeom>
              <a:blipFill>
                <a:blip r:embed="rId12"/>
                <a:stretch>
                  <a:fillRect l="-13953" r="-13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D738678-1F4E-44C0-BC8D-0E7BD1C11769}"/>
                  </a:ext>
                </a:extLst>
              </p:cNvPr>
              <p:cNvSpPr txBox="1"/>
              <p:nvPr/>
            </p:nvSpPr>
            <p:spPr>
              <a:xfrm>
                <a:off x="6085123" y="4780368"/>
                <a:ext cx="7370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D738678-1F4E-44C0-BC8D-0E7BD1C11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123" y="4780368"/>
                <a:ext cx="737060" cy="276999"/>
              </a:xfrm>
              <a:prstGeom prst="rect">
                <a:avLst/>
              </a:prstGeom>
              <a:blipFill>
                <a:blip r:embed="rId13"/>
                <a:stretch>
                  <a:fillRect l="-7438" t="-6522" r="-12397" b="-36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698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9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04091CD-9E66-4F81-BBA9-AE6359316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64" y="885091"/>
            <a:ext cx="6580952" cy="5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08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9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CA5362-E70E-4C10-A0E6-361BD6435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10" y="1025923"/>
            <a:ext cx="3247619" cy="12857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E02C74F-625E-4602-A593-78F7C7003149}"/>
                  </a:ext>
                </a:extLst>
              </p:cNvPr>
              <p:cNvSpPr/>
              <p:nvPr/>
            </p:nvSpPr>
            <p:spPr>
              <a:xfrm>
                <a:off x="936510" y="2731205"/>
                <a:ext cx="4572000" cy="175432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/>
                  <a:t>离散时间傅里叶变换的性质</a:t>
                </a:r>
                <a:endParaRPr lang="en-US" altLang="zh-CN" dirty="0"/>
              </a:p>
              <a:p>
                <a:r>
                  <a:rPr lang="zh-CN" altLang="en-US" dirty="0"/>
                  <a:t>首先将每个性质翻译成比较直观的描述</a:t>
                </a:r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[0]=0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奇对称</a:t>
                </a:r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时移后可以成为偶对称序列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E02C74F-625E-4602-A593-78F7C7003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10" y="2731205"/>
                <a:ext cx="4572000" cy="1754326"/>
              </a:xfrm>
              <a:prstGeom prst="rect">
                <a:avLst/>
              </a:prstGeom>
              <a:blipFill>
                <a:blip r:embed="rId4"/>
                <a:stretch>
                  <a:fillRect l="-1200" t="-2083" b="-4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6899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2FE896-A741-406C-8951-1399BAEA1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84" y="740458"/>
            <a:ext cx="6580952" cy="58571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2652F48-06F0-4BF2-A4A8-41AE04762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531" y="1924332"/>
            <a:ext cx="5988159" cy="174469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71F6592B-18F4-40B9-AC07-E3652B21C363}"/>
              </a:ext>
            </a:extLst>
          </p:cNvPr>
          <p:cNvSpPr txBox="1">
            <a:spLocks/>
          </p:cNvSpPr>
          <p:nvPr/>
        </p:nvSpPr>
        <p:spPr>
          <a:xfrm>
            <a:off x="537308" y="474132"/>
            <a:ext cx="6051062" cy="410959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9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683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10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72B5B8-6AE7-4FDF-B66A-41131C4CE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67" y="952279"/>
            <a:ext cx="6257143" cy="5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01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10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A9D512-7AEF-4BDD-94D0-63DC09E81FCB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0B88B02-2CBE-4498-B4CB-39BE492025E9}"/>
                  </a:ext>
                </a:extLst>
              </p:cNvPr>
              <p:cNvSpPr txBox="1"/>
              <p:nvPr/>
            </p:nvSpPr>
            <p:spPr>
              <a:xfrm>
                <a:off x="765810" y="922393"/>
                <a:ext cx="6933886" cy="53608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离散时间傅里叶变换的性质</a:t>
                </a:r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𝛼𝜔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因为偶函数的傅里叶变换为纯实数，所以取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zh-CN" altLang="en-US" dirty="0"/>
                  <a:t>使频域为纯实数</a:t>
                </a:r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(−1)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0B88B02-2CBE-4498-B4CB-39BE49202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10" y="922393"/>
                <a:ext cx="6933886" cy="5360827"/>
              </a:xfrm>
              <a:prstGeom prst="rect">
                <a:avLst/>
              </a:prstGeom>
              <a:blipFill>
                <a:blip r:embed="rId3"/>
                <a:stretch>
                  <a:fillRect l="-792" t="-6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10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A9D512-7AEF-4BDD-94D0-63DC09E81FCB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0B88B02-2CBE-4498-B4CB-39BE492025E9}"/>
                  </a:ext>
                </a:extLst>
              </p:cNvPr>
              <p:cNvSpPr txBox="1"/>
              <p:nvPr/>
            </p:nvSpPr>
            <p:spPr>
              <a:xfrm>
                <a:off x="765810" y="922393"/>
                <a:ext cx="4641014" cy="30612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离散时间傅里叶变换的性质</a:t>
                </a:r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e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）帕塞瓦尔定理，时域能量等于频域能量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m:rPr>
                          <m:aln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)|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0B88B02-2CBE-4498-B4CB-39BE49202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10" y="922393"/>
                <a:ext cx="4641014" cy="3061287"/>
              </a:xfrm>
              <a:prstGeom prst="rect">
                <a:avLst/>
              </a:prstGeom>
              <a:blipFill>
                <a:blip r:embed="rId3"/>
                <a:stretch>
                  <a:fillRect l="-1183" t="-1195" r="-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3977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D84FB3-9C06-4D5B-9A19-A7EF8E37B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/>
          <a:lstStyle/>
          <a:p>
            <a:r>
              <a:rPr lang="en-US" altLang="zh-CN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Problem Set 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9828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7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E8DC67-CB98-4329-AC60-C9A464029DFD}"/>
              </a:ext>
            </a:extLst>
          </p:cNvPr>
          <p:cNvSpPr txBox="1"/>
          <p:nvPr/>
        </p:nvSpPr>
        <p:spPr>
          <a:xfrm>
            <a:off x="537308" y="1366566"/>
            <a:ext cx="66615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主题：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离散时间傅里叶级数和傅里叶变换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876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8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E8DC67-CB98-4329-AC60-C9A464029DFD}"/>
              </a:ext>
            </a:extLst>
          </p:cNvPr>
          <p:cNvSpPr txBox="1"/>
          <p:nvPr/>
        </p:nvSpPr>
        <p:spPr>
          <a:xfrm>
            <a:off x="537308" y="1366566"/>
            <a:ext cx="7120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主题：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采样，连续信号的离散处理，连续信号重建</a:t>
            </a:r>
          </a:p>
        </p:txBody>
      </p:sp>
    </p:spTree>
    <p:extLst>
      <p:ext uri="{BB962C8B-B14F-4D97-AF65-F5344CB8AC3E}">
        <p14:creationId xmlns:p14="http://schemas.microsoft.com/office/powerpoint/2010/main" val="330187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Review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A9D512-7AEF-4BDD-94D0-63DC09E81FCB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5909B3-6C30-402D-A91F-A83EDFE1A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0160"/>
            <a:ext cx="9144000" cy="281768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F49D2DC-0110-4996-98DD-9E7EDFDC38B9}"/>
              </a:ext>
            </a:extLst>
          </p:cNvPr>
          <p:cNvSpPr txBox="1"/>
          <p:nvPr/>
        </p:nvSpPr>
        <p:spPr>
          <a:xfrm>
            <a:off x="537308" y="1083293"/>
            <a:ext cx="379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复习：连续信号的采样</a:t>
            </a:r>
            <a:r>
              <a:rPr lang="en-US" altLang="zh-CN" dirty="0"/>
              <a:t>    </a:t>
            </a:r>
            <a:r>
              <a:rPr lang="en-US" altLang="zh-CN" b="1" dirty="0"/>
              <a:t>a </a:t>
            </a:r>
            <a:r>
              <a:rPr lang="zh-CN" altLang="en-US" b="1" dirty="0"/>
              <a:t>采样过程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12BFE23-8489-4E4B-ADF0-EC97D51E4D24}"/>
              </a:ext>
            </a:extLst>
          </p:cNvPr>
          <p:cNvSpPr txBox="1"/>
          <p:nvPr/>
        </p:nvSpPr>
        <p:spPr>
          <a:xfrm>
            <a:off x="791224" y="170266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“标准流程”</a:t>
            </a:r>
          </a:p>
        </p:txBody>
      </p:sp>
    </p:spTree>
    <p:extLst>
      <p:ext uri="{BB962C8B-B14F-4D97-AF65-F5344CB8AC3E}">
        <p14:creationId xmlns:p14="http://schemas.microsoft.com/office/powerpoint/2010/main" val="155693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Review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A9D512-7AEF-4BDD-94D0-63DC09E81FCB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F49D2DC-0110-4996-98DD-9E7EDFDC38B9}"/>
                  </a:ext>
                </a:extLst>
              </p:cNvPr>
              <p:cNvSpPr txBox="1"/>
              <p:nvPr/>
            </p:nvSpPr>
            <p:spPr>
              <a:xfrm>
                <a:off x="537308" y="1083293"/>
                <a:ext cx="31854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：冲激串函数</a:t>
                </a:r>
                <a:endParaRPr lang="en-US" altLang="zh-CN" dirty="0"/>
              </a:p>
              <a:p>
                <a:r>
                  <a:rPr lang="zh-CN" altLang="en-US" dirty="0"/>
                  <a:t>时域和频域都是冲激串的形式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F49D2DC-0110-4996-98DD-9E7EDFDC3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08" y="1083293"/>
                <a:ext cx="3185487" cy="646331"/>
              </a:xfrm>
              <a:prstGeom prst="rect">
                <a:avLst/>
              </a:prstGeom>
              <a:blipFill>
                <a:blip r:embed="rId3"/>
                <a:stretch>
                  <a:fillRect l="-1530" t="-6604" r="-1147" b="-13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2CBC5E3-3D35-4751-8955-F66B271FECAA}"/>
                  </a:ext>
                </a:extLst>
              </p:cNvPr>
              <p:cNvSpPr/>
              <p:nvPr/>
            </p:nvSpPr>
            <p:spPr>
              <a:xfrm>
                <a:off x="1216528" y="2109128"/>
                <a:ext cx="2470869" cy="862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𝑘𝑇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2CBC5E3-3D35-4751-8955-F66B271FEC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528" y="2109128"/>
                <a:ext cx="2470869" cy="8626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ED0C7D6-E353-4628-A66D-523EB91A954D}"/>
                  </a:ext>
                </a:extLst>
              </p:cNvPr>
              <p:cNvSpPr/>
              <p:nvPr/>
            </p:nvSpPr>
            <p:spPr>
              <a:xfrm>
                <a:off x="4940142" y="2109128"/>
                <a:ext cx="3174139" cy="862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ED0C7D6-E353-4628-A66D-523EB91A9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142" y="2109128"/>
                <a:ext cx="3174139" cy="8626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176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F3FFEF6B-93EE-4F2F-B64A-869EC997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098" y="2452846"/>
            <a:ext cx="4019048" cy="204761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D847A96-47BA-445A-83B7-010680CCA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118" y="4574599"/>
            <a:ext cx="4209524" cy="204761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E5129BE-7C1B-47C1-9FD5-5AAD67AA5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165" y="688232"/>
            <a:ext cx="3980952" cy="183809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326F956-ADA8-483B-85F6-E94488427D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759" y="4686722"/>
            <a:ext cx="2942857" cy="15904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22E20F5-6BC1-45AA-8B09-5A59969CFB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337" y="2530181"/>
            <a:ext cx="2933333" cy="19142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E08A42-825C-4965-9DB0-F72CCC90F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544" y="791067"/>
            <a:ext cx="3009524" cy="1971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F49D2DC-0110-4996-98DD-9E7EDFDC38B9}"/>
                  </a:ext>
                </a:extLst>
              </p:cNvPr>
              <p:cNvSpPr txBox="1"/>
              <p:nvPr/>
            </p:nvSpPr>
            <p:spPr>
              <a:xfrm>
                <a:off x="183857" y="885091"/>
                <a:ext cx="18492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：带限信号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F49D2DC-0110-4996-98DD-9E7EDFDC3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57" y="885091"/>
                <a:ext cx="1849224" cy="646331"/>
              </a:xfrm>
              <a:prstGeom prst="rect">
                <a:avLst/>
              </a:prstGeom>
              <a:blipFill>
                <a:blip r:embed="rId9"/>
                <a:stretch>
                  <a:fillRect t="-5660" r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Review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A9D512-7AEF-4BDD-94D0-63DC09E81FCB}"/>
              </a:ext>
            </a:extLst>
          </p:cNvPr>
          <p:cNvSpPr txBox="1"/>
          <p:nvPr/>
        </p:nvSpPr>
        <p:spPr>
          <a:xfrm>
            <a:off x="4114800" y="204544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4E5BAC3-5955-47F3-9705-F654A1EDB99A}"/>
                  </a:ext>
                </a:extLst>
              </p:cNvPr>
              <p:cNvSpPr/>
              <p:nvPr/>
            </p:nvSpPr>
            <p:spPr>
              <a:xfrm>
                <a:off x="178358" y="4613176"/>
                <a:ext cx="18708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dirty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：离散信号</a:t>
                </a: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4E5BAC3-5955-47F3-9705-F654A1EDB9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58" y="4613176"/>
                <a:ext cx="1870833" cy="369332"/>
              </a:xfrm>
              <a:prstGeom prst="rect">
                <a:avLst/>
              </a:prstGeom>
              <a:blipFill>
                <a:blip r:embed="rId10"/>
                <a:stretch>
                  <a:fillRect t="-11667" r="-260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BA5A97A-2497-4333-BD7F-C325830CABBA}"/>
                  </a:ext>
                </a:extLst>
              </p:cNvPr>
              <p:cNvSpPr/>
              <p:nvPr/>
            </p:nvSpPr>
            <p:spPr>
              <a:xfrm>
                <a:off x="183857" y="2753449"/>
                <a:ext cx="2559290" cy="390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：冲激串采样信号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BA5A97A-2497-4333-BD7F-C325830CA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57" y="2753449"/>
                <a:ext cx="2559290" cy="390876"/>
              </a:xfrm>
              <a:prstGeom prst="rect">
                <a:avLst/>
              </a:prstGeom>
              <a:blipFill>
                <a:blip r:embed="rId11"/>
                <a:stretch>
                  <a:fillRect t="-9375" r="-190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9467E7BB-EC87-4BFD-AB9D-A54C943912C3}"/>
              </a:ext>
            </a:extLst>
          </p:cNvPr>
          <p:cNvSpPr txBox="1"/>
          <p:nvPr/>
        </p:nvSpPr>
        <p:spPr>
          <a:xfrm>
            <a:off x="1306426" y="654671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BB58806-BB59-4060-974B-B1E4FC6A7FE0}"/>
              </a:ext>
            </a:extLst>
          </p:cNvPr>
          <p:cNvSpPr txBox="1"/>
          <p:nvPr/>
        </p:nvSpPr>
        <p:spPr>
          <a:xfrm>
            <a:off x="1849030" y="644590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时域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F52AFC6-DF46-4B24-A029-BA992DCD6D6B}"/>
              </a:ext>
            </a:extLst>
          </p:cNvPr>
          <p:cNvSpPr txBox="1"/>
          <p:nvPr/>
        </p:nvSpPr>
        <p:spPr>
          <a:xfrm>
            <a:off x="6242476" y="644590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频域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CCE71B-0D7F-4583-9A11-0E336BF13FBA}"/>
              </a:ext>
            </a:extLst>
          </p:cNvPr>
          <p:cNvSpPr txBox="1"/>
          <p:nvPr/>
        </p:nvSpPr>
        <p:spPr>
          <a:xfrm>
            <a:off x="4114800" y="26375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频域周期延拓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BAAB1B-0FE0-42A9-8017-477B90EFC8E4}"/>
              </a:ext>
            </a:extLst>
          </p:cNvPr>
          <p:cNvSpPr txBox="1"/>
          <p:nvPr/>
        </p:nvSpPr>
        <p:spPr>
          <a:xfrm>
            <a:off x="4149651" y="457459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频域尺度变换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6468F03-AA24-4C51-B5E3-F005697AA8B4}"/>
              </a:ext>
            </a:extLst>
          </p:cNvPr>
          <p:cNvSpPr txBox="1"/>
          <p:nvPr/>
        </p:nvSpPr>
        <p:spPr>
          <a:xfrm>
            <a:off x="3763068" y="4741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从图像上看</a:t>
            </a:r>
          </a:p>
        </p:txBody>
      </p:sp>
    </p:spTree>
    <p:extLst>
      <p:ext uri="{BB962C8B-B14F-4D97-AF65-F5344CB8AC3E}">
        <p14:creationId xmlns:p14="http://schemas.microsoft.com/office/powerpoint/2010/main" val="8551931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F49D2DC-0110-4996-98DD-9E7EDFDC38B9}"/>
                  </a:ext>
                </a:extLst>
              </p:cNvPr>
              <p:cNvSpPr txBox="1"/>
              <p:nvPr/>
            </p:nvSpPr>
            <p:spPr>
              <a:xfrm>
                <a:off x="183857" y="885091"/>
                <a:ext cx="18492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：带限信号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F49D2DC-0110-4996-98DD-9E7EDFDC3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57" y="885091"/>
                <a:ext cx="1849224" cy="646331"/>
              </a:xfrm>
              <a:prstGeom prst="rect">
                <a:avLst/>
              </a:prstGeom>
              <a:blipFill>
                <a:blip r:embed="rId6"/>
                <a:stretch>
                  <a:fillRect t="-5660" r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Review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A9D512-7AEF-4BDD-94D0-63DC09E81FCB}"/>
              </a:ext>
            </a:extLst>
          </p:cNvPr>
          <p:cNvSpPr txBox="1"/>
          <p:nvPr/>
        </p:nvSpPr>
        <p:spPr>
          <a:xfrm>
            <a:off x="4114800" y="204544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4E5BAC3-5955-47F3-9705-F654A1EDB99A}"/>
                  </a:ext>
                </a:extLst>
              </p:cNvPr>
              <p:cNvSpPr/>
              <p:nvPr/>
            </p:nvSpPr>
            <p:spPr>
              <a:xfrm>
                <a:off x="178358" y="4613176"/>
                <a:ext cx="18708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dirty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：离散信号</a:t>
                </a: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4E5BAC3-5955-47F3-9705-F654A1EDB9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58" y="4613176"/>
                <a:ext cx="1870833" cy="369332"/>
              </a:xfrm>
              <a:prstGeom prst="rect">
                <a:avLst/>
              </a:prstGeom>
              <a:blipFill>
                <a:blip r:embed="rId7"/>
                <a:stretch>
                  <a:fillRect t="-11667" r="-260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BA5A97A-2497-4333-BD7F-C325830CABBA}"/>
                  </a:ext>
                </a:extLst>
              </p:cNvPr>
              <p:cNvSpPr/>
              <p:nvPr/>
            </p:nvSpPr>
            <p:spPr>
              <a:xfrm>
                <a:off x="178358" y="3230774"/>
                <a:ext cx="1996187" cy="390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BA5A97A-2497-4333-BD7F-C325830CA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58" y="3230774"/>
                <a:ext cx="1996187" cy="390876"/>
              </a:xfrm>
              <a:prstGeom prst="rect">
                <a:avLst/>
              </a:prstGeom>
              <a:blipFill>
                <a:blip r:embed="rId8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9467E7BB-EC87-4BFD-AB9D-A54C943912C3}"/>
              </a:ext>
            </a:extLst>
          </p:cNvPr>
          <p:cNvSpPr txBox="1"/>
          <p:nvPr/>
        </p:nvSpPr>
        <p:spPr>
          <a:xfrm>
            <a:off x="1306426" y="654671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9AE1127-9AD8-48E3-B1BF-1CC2522F3BE9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F2B57B8-C5D9-4AA5-9642-0B41C4AF610C}"/>
                  </a:ext>
                </a:extLst>
              </p:cNvPr>
              <p:cNvSpPr/>
              <p:nvPr/>
            </p:nvSpPr>
            <p:spPr>
              <a:xfrm>
                <a:off x="178358" y="1387934"/>
                <a:ext cx="2470869" cy="862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𝑘𝑇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F2B57B8-C5D9-4AA5-9642-0B41C4AF6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58" y="1387934"/>
                <a:ext cx="2470869" cy="8626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14CBAF7-C3A3-4B65-9ED5-265BA6F54260}"/>
                  </a:ext>
                </a:extLst>
              </p:cNvPr>
              <p:cNvSpPr/>
              <p:nvPr/>
            </p:nvSpPr>
            <p:spPr>
              <a:xfrm>
                <a:off x="4571999" y="1387934"/>
                <a:ext cx="3174139" cy="862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14CBAF7-C3A3-4B65-9ED5-265BA6F54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1387934"/>
                <a:ext cx="3174139" cy="8626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32A3D65B-7B69-4965-AD8B-11FBB7B160F9}"/>
                  </a:ext>
                </a:extLst>
              </p:cNvPr>
              <p:cNvSpPr/>
              <p:nvPr/>
            </p:nvSpPr>
            <p:spPr>
              <a:xfrm>
                <a:off x="183857" y="2753449"/>
                <a:ext cx="2559290" cy="390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：冲激串采样信号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32A3D65B-7B69-4965-AD8B-11FBB7B16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57" y="2753449"/>
                <a:ext cx="2559290" cy="390876"/>
              </a:xfrm>
              <a:prstGeom prst="rect">
                <a:avLst/>
              </a:prstGeom>
              <a:blipFill>
                <a:blip r:embed="rId11"/>
                <a:stretch>
                  <a:fillRect t="-9375" r="-190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1B4BE16-C27A-445C-AB2F-4DDE41338300}"/>
                  </a:ext>
                </a:extLst>
              </p:cNvPr>
              <p:cNvSpPr/>
              <p:nvPr/>
            </p:nvSpPr>
            <p:spPr>
              <a:xfrm>
                <a:off x="4114800" y="3079819"/>
                <a:ext cx="3759362" cy="1383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f>
                                <m:f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1B4BE16-C27A-445C-AB2F-4DDE41338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3079819"/>
                <a:ext cx="3759362" cy="1383264"/>
              </a:xfrm>
              <a:prstGeom prst="rect">
                <a:avLst/>
              </a:prstGeom>
              <a:blipFill>
                <a:blip r:embed="rId12"/>
                <a:stretch>
                  <a:fillRect r="-35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E3D9865B-0457-4E3B-B950-A5C2E2D04473}"/>
                  </a:ext>
                </a:extLst>
              </p:cNvPr>
              <p:cNvSpPr/>
              <p:nvPr/>
            </p:nvSpPr>
            <p:spPr>
              <a:xfrm>
                <a:off x="4571999" y="4862991"/>
                <a:ext cx="2221570" cy="714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sup>
                          </m:sSup>
                        </m:e>
                      </m:d>
                      <m:r>
                        <m:rPr>
                          <m:aln/>
                        </m:rP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altLang="zh-CN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num>
                            <m:den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E3D9865B-0457-4E3B-B950-A5C2E2D044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4862991"/>
                <a:ext cx="2221570" cy="71493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87195EDD-6CE1-4943-ADC6-E373DF3D1013}"/>
              </a:ext>
            </a:extLst>
          </p:cNvPr>
          <p:cNvSpPr txBox="1"/>
          <p:nvPr/>
        </p:nvSpPr>
        <p:spPr>
          <a:xfrm>
            <a:off x="4114800" y="26375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频域周期延拓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E683F36-8E58-4584-9FE1-A002C674FBC4}"/>
              </a:ext>
            </a:extLst>
          </p:cNvPr>
          <p:cNvSpPr txBox="1"/>
          <p:nvPr/>
        </p:nvSpPr>
        <p:spPr>
          <a:xfrm>
            <a:off x="4149651" y="457459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频域尺度变换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245246B-B9BC-49C2-BC5A-29FB1009AF73}"/>
              </a:ext>
            </a:extLst>
          </p:cNvPr>
          <p:cNvSpPr txBox="1"/>
          <p:nvPr/>
        </p:nvSpPr>
        <p:spPr>
          <a:xfrm>
            <a:off x="3763068" y="47413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从表达式上看</a:t>
            </a:r>
          </a:p>
        </p:txBody>
      </p:sp>
    </p:spTree>
    <p:extLst>
      <p:ext uri="{BB962C8B-B14F-4D97-AF65-F5344CB8AC3E}">
        <p14:creationId xmlns:p14="http://schemas.microsoft.com/office/powerpoint/2010/main" val="9957513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A394652A-6776-4459-B611-74DFF2426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098" y="2452846"/>
            <a:ext cx="4019048" cy="204761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6FF0795-4B4F-44B7-9FEF-BA5B224E4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118" y="4574599"/>
            <a:ext cx="4209524" cy="204761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Review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A9D512-7AEF-4BDD-94D0-63DC09E81FCB}"/>
              </a:ext>
            </a:extLst>
          </p:cNvPr>
          <p:cNvSpPr txBox="1"/>
          <p:nvPr/>
        </p:nvSpPr>
        <p:spPr>
          <a:xfrm>
            <a:off x="4114800" y="204544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6CCFD0C-ED0F-4506-89F3-93474A5EE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165" y="688232"/>
            <a:ext cx="3980952" cy="183809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9467E7BB-EC87-4BFD-AB9D-A54C943912C3}"/>
              </a:ext>
            </a:extLst>
          </p:cNvPr>
          <p:cNvSpPr txBox="1"/>
          <p:nvPr/>
        </p:nvSpPr>
        <p:spPr>
          <a:xfrm>
            <a:off x="1306426" y="654671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F52AFC6-DF46-4B24-A029-BA992DCD6D6B}"/>
              </a:ext>
            </a:extLst>
          </p:cNvPr>
          <p:cNvSpPr txBox="1"/>
          <p:nvPr/>
        </p:nvSpPr>
        <p:spPr>
          <a:xfrm>
            <a:off x="6242476" y="644590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频域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CCE71B-0D7F-4583-9A11-0E336BF13FBA}"/>
              </a:ext>
            </a:extLst>
          </p:cNvPr>
          <p:cNvSpPr txBox="1"/>
          <p:nvPr/>
        </p:nvSpPr>
        <p:spPr>
          <a:xfrm>
            <a:off x="4114800" y="26375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频域周期延拓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BAAB1B-0FE0-42A9-8017-477B90EFC8E4}"/>
              </a:ext>
            </a:extLst>
          </p:cNvPr>
          <p:cNvSpPr txBox="1"/>
          <p:nvPr/>
        </p:nvSpPr>
        <p:spPr>
          <a:xfrm>
            <a:off x="4149651" y="457459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频域尺度变换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5EC689-AE7F-4C08-AEC2-C242F814C31D}"/>
              </a:ext>
            </a:extLst>
          </p:cNvPr>
          <p:cNvSpPr txBox="1"/>
          <p:nvPr/>
        </p:nvSpPr>
        <p:spPr>
          <a:xfrm>
            <a:off x="183857" y="8850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注意两点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2D49A58A-CEAD-4076-9E2A-E8CD9CA1756A}"/>
                  </a:ext>
                </a:extLst>
              </p:cNvPr>
              <p:cNvSpPr/>
              <p:nvPr/>
            </p:nvSpPr>
            <p:spPr>
              <a:xfrm>
                <a:off x="178358" y="4452624"/>
                <a:ext cx="3647152" cy="1719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2</a:t>
                </a:r>
                <a:r>
                  <a:rPr lang="zh-CN" altLang="en-US" dirty="0"/>
                  <a:t>（连续与离散频率的对应关系）</a:t>
                </a:r>
                <a:endParaRPr lang="en-US" altLang="zh-CN" dirty="0"/>
              </a:p>
              <a:p>
                <a:r>
                  <a:rPr lang="zh-CN" altLang="en-US" dirty="0"/>
                  <a:t>离散频率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zh-CN" altLang="en-US" dirty="0"/>
                  <a:t>的范围是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dirty="0"/>
                  <a:t>]</a:t>
                </a:r>
                <a:r>
                  <a:rPr lang="zh-CN" altLang="en-US" dirty="0"/>
                  <a:t>，</a:t>
                </a:r>
                <a:endParaRPr lang="en-US" altLang="zh-CN" dirty="0"/>
              </a:p>
              <a:p>
                <a:r>
                  <a:rPr lang="zh-CN" altLang="en-US" dirty="0"/>
                  <a:t>在离散频点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处理信号，</a:t>
                </a:r>
                <a:endParaRPr lang="en-US" altLang="zh-CN" dirty="0"/>
              </a:p>
              <a:p>
                <a:r>
                  <a:rPr lang="zh-CN" altLang="en-US" dirty="0"/>
                  <a:t>重建连续信号后所对应的角频率为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2D49A58A-CEAD-4076-9E2A-E8CD9CA17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58" y="4452624"/>
                <a:ext cx="3647152" cy="1719125"/>
              </a:xfrm>
              <a:prstGeom prst="rect">
                <a:avLst/>
              </a:prstGeom>
              <a:blipFill>
                <a:blip r:embed="rId6"/>
                <a:stretch>
                  <a:fillRect l="-1336" t="-2128" r="-8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461C168-05AD-4AFB-83E7-2C8D54D8C748}"/>
                  </a:ext>
                </a:extLst>
              </p:cNvPr>
              <p:cNvSpPr/>
              <p:nvPr/>
            </p:nvSpPr>
            <p:spPr>
              <a:xfrm>
                <a:off x="183857" y="2753449"/>
                <a:ext cx="2820837" cy="1684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1</a:t>
                </a:r>
                <a:r>
                  <a:rPr lang="zh-CN" altLang="en-US" dirty="0"/>
                  <a:t>（采样定理）</a:t>
                </a:r>
                <a:endParaRPr lang="en-US" altLang="zh-CN" dirty="0"/>
              </a:p>
              <a:p>
                <a:r>
                  <a:rPr lang="zh-CN" altLang="en-US" dirty="0"/>
                  <a:t>采样角频率为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带限信号的最高频率为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dirty="0"/>
                  <a:t>那么需要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b="0" dirty="0"/>
              </a:p>
              <a:p>
                <a:r>
                  <a:rPr lang="zh-CN" altLang="en-US" dirty="0"/>
                  <a:t>这样不会发生混叠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461C168-05AD-4AFB-83E7-2C8D54D8C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57" y="2753449"/>
                <a:ext cx="2820837" cy="1684435"/>
              </a:xfrm>
              <a:prstGeom prst="rect">
                <a:avLst/>
              </a:prstGeom>
              <a:blipFill>
                <a:blip r:embed="rId7"/>
                <a:stretch>
                  <a:fillRect l="-1728" t="-2536" b="-47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2419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Review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A9D512-7AEF-4BDD-94D0-63DC09E81FCB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5909B3-6C30-402D-A91F-A83EDFE1A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2625"/>
            <a:ext cx="9144000" cy="281768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F49D2DC-0110-4996-98DD-9E7EDFDC38B9}"/>
              </a:ext>
            </a:extLst>
          </p:cNvPr>
          <p:cNvSpPr txBox="1"/>
          <p:nvPr/>
        </p:nvSpPr>
        <p:spPr>
          <a:xfrm>
            <a:off x="537308" y="1083293"/>
            <a:ext cx="380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复习：连续信号的采样</a:t>
            </a:r>
            <a:r>
              <a:rPr lang="en-US" altLang="zh-CN" dirty="0"/>
              <a:t>    </a:t>
            </a:r>
            <a:r>
              <a:rPr lang="en-US" altLang="zh-CN" b="1" dirty="0"/>
              <a:t>b </a:t>
            </a:r>
            <a:r>
              <a:rPr lang="zh-CN" altLang="en-US" b="1" dirty="0"/>
              <a:t>重建过程</a:t>
            </a:r>
          </a:p>
        </p:txBody>
      </p:sp>
    </p:spTree>
    <p:extLst>
      <p:ext uri="{BB962C8B-B14F-4D97-AF65-F5344CB8AC3E}">
        <p14:creationId xmlns:p14="http://schemas.microsoft.com/office/powerpoint/2010/main" val="3454322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B78D00C-E7B7-4A4B-A2CC-9F5B9E6FF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860" y="2726222"/>
            <a:ext cx="4038095" cy="171428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Review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A9D512-7AEF-4BDD-94D0-63DC09E81FCB}"/>
              </a:ext>
            </a:extLst>
          </p:cNvPr>
          <p:cNvSpPr txBox="1"/>
          <p:nvPr/>
        </p:nvSpPr>
        <p:spPr>
          <a:xfrm>
            <a:off x="4114800" y="204544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E08A42-825C-4965-9DB0-F72CCC90F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44" y="4528017"/>
            <a:ext cx="3009524" cy="1971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F49D2DC-0110-4996-98DD-9E7EDFDC38B9}"/>
                  </a:ext>
                </a:extLst>
              </p:cNvPr>
              <p:cNvSpPr txBox="1"/>
              <p:nvPr/>
            </p:nvSpPr>
            <p:spPr>
              <a:xfrm>
                <a:off x="183857" y="4622041"/>
                <a:ext cx="18376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：连续信号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F49D2DC-0110-4996-98DD-9E7EDFDC3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57" y="4622041"/>
                <a:ext cx="1837619" cy="646331"/>
              </a:xfrm>
              <a:prstGeom prst="rect">
                <a:avLst/>
              </a:prstGeom>
              <a:blipFill>
                <a:blip r:embed="rId5"/>
                <a:stretch>
                  <a:fillRect t="-5660" r="-26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86CCFD0C-ED0F-4506-89F3-93474A5EE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166" y="4518445"/>
            <a:ext cx="3980952" cy="183809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9467E7BB-EC87-4BFD-AB9D-A54C943912C3}"/>
              </a:ext>
            </a:extLst>
          </p:cNvPr>
          <p:cNvSpPr txBox="1"/>
          <p:nvPr/>
        </p:nvSpPr>
        <p:spPr>
          <a:xfrm>
            <a:off x="1306426" y="654671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BB58806-BB59-4060-974B-B1E4FC6A7FE0}"/>
              </a:ext>
            </a:extLst>
          </p:cNvPr>
          <p:cNvSpPr txBox="1"/>
          <p:nvPr/>
        </p:nvSpPr>
        <p:spPr>
          <a:xfrm>
            <a:off x="1849030" y="644590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时域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F52AFC6-DF46-4B24-A029-BA992DCD6D6B}"/>
              </a:ext>
            </a:extLst>
          </p:cNvPr>
          <p:cNvSpPr txBox="1"/>
          <p:nvPr/>
        </p:nvSpPr>
        <p:spPr>
          <a:xfrm>
            <a:off x="6242476" y="644590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频域</a:t>
            </a:r>
          </a:p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22E20F5-6BC1-45AA-8B09-5A59969CFB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337" y="2530181"/>
            <a:ext cx="2933333" cy="19142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BA5A97A-2497-4333-BD7F-C325830CABBA}"/>
                  </a:ext>
                </a:extLst>
              </p:cNvPr>
              <p:cNvSpPr/>
              <p:nvPr/>
            </p:nvSpPr>
            <p:spPr>
              <a:xfrm>
                <a:off x="183857" y="2753449"/>
                <a:ext cx="3477427" cy="390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：重建后的冲激串采样信号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BA5A97A-2497-4333-BD7F-C325830CA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57" y="2753449"/>
                <a:ext cx="3477427" cy="390876"/>
              </a:xfrm>
              <a:prstGeom prst="rect">
                <a:avLst/>
              </a:prstGeom>
              <a:blipFill>
                <a:blip r:embed="rId8"/>
                <a:stretch>
                  <a:fillRect t="-9375" r="-876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3CCE71B-0D7F-4583-9A11-0E336BF13FBA}"/>
              </a:ext>
            </a:extLst>
          </p:cNvPr>
          <p:cNvSpPr txBox="1"/>
          <p:nvPr/>
        </p:nvSpPr>
        <p:spPr>
          <a:xfrm>
            <a:off x="4114800" y="4739925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低通滤波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326F956-ADA8-483B-85F6-E94488427D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759" y="763159"/>
            <a:ext cx="2942857" cy="1590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4E5BAC3-5955-47F3-9705-F654A1EDB99A}"/>
                  </a:ext>
                </a:extLst>
              </p:cNvPr>
              <p:cNvSpPr/>
              <p:nvPr/>
            </p:nvSpPr>
            <p:spPr>
              <a:xfrm>
                <a:off x="178358" y="689613"/>
                <a:ext cx="28022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dirty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：处理后的离散信号</a:t>
                </a: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4E5BAC3-5955-47F3-9705-F654A1EDB9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58" y="689613"/>
                <a:ext cx="2802242" cy="369332"/>
              </a:xfrm>
              <a:prstGeom prst="rect">
                <a:avLst/>
              </a:prstGeom>
              <a:blipFill>
                <a:blip r:embed="rId10"/>
                <a:stretch>
                  <a:fillRect t="-9836" r="-1304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C2BAAB1B-0FE0-42A9-8017-477B90EFC8E4}"/>
              </a:ext>
            </a:extLst>
          </p:cNvPr>
          <p:cNvSpPr txBox="1"/>
          <p:nvPr/>
        </p:nvSpPr>
        <p:spPr>
          <a:xfrm>
            <a:off x="4149651" y="275344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频域尺度变换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8575902-1236-4C35-9292-73E451C010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7788" y="5158227"/>
            <a:ext cx="1095238" cy="1019048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AF242E53-21D3-4939-B4F4-B7388A58EFBD}"/>
              </a:ext>
            </a:extLst>
          </p:cNvPr>
          <p:cNvSpPr/>
          <p:nvPr/>
        </p:nvSpPr>
        <p:spPr>
          <a:xfrm>
            <a:off x="6080089" y="4528017"/>
            <a:ext cx="96273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8C9531-11B6-4A27-B5DA-5619D59E13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2805" y="657724"/>
            <a:ext cx="4323809" cy="1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82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13FE224-CC2D-4685-B0E6-ED243C49B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08" y="885091"/>
            <a:ext cx="8409107" cy="3770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1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A9D512-7AEF-4BDD-94D0-63DC09E81FCB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DDD5F38-1D37-4945-83E5-764F76CC1727}"/>
                  </a:ext>
                </a:extLst>
              </p:cNvPr>
              <p:cNvSpPr txBox="1"/>
              <p:nvPr/>
            </p:nvSpPr>
            <p:spPr>
              <a:xfrm>
                <a:off x="708660" y="4744204"/>
                <a:ext cx="272382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0" dirty="0">
                    <a:latin typeface="Cambria Math" panose="02040503050406030204" pitchFamily="18" charset="0"/>
                  </a:rPr>
                  <a:t>直接计算离散函数表达式</a:t>
                </a: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DDD5F38-1D37-4945-83E5-764F76CC1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" y="4744204"/>
                <a:ext cx="2723823" cy="1200329"/>
              </a:xfrm>
              <a:prstGeom prst="rect">
                <a:avLst/>
              </a:prstGeom>
              <a:blipFill>
                <a:blip r:embed="rId4"/>
                <a:stretch>
                  <a:fillRect l="-1790" t="-2538" r="-15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607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1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A9D512-7AEF-4BDD-94D0-63DC09E81FCB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DDD5F38-1D37-4945-83E5-764F76CC1727}"/>
                  </a:ext>
                </a:extLst>
              </p:cNvPr>
              <p:cNvSpPr txBox="1"/>
              <p:nvPr/>
            </p:nvSpPr>
            <p:spPr>
              <a:xfrm>
                <a:off x="662940" y="1258054"/>
                <a:ext cx="184512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DDD5F38-1D37-4945-83E5-764F76CC1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" y="1258054"/>
                <a:ext cx="184512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B85CD2A-C654-4F2A-B91B-855DB1B250C1}"/>
                  </a:ext>
                </a:extLst>
              </p:cNvPr>
              <p:cNvSpPr txBox="1"/>
              <p:nvPr/>
            </p:nvSpPr>
            <p:spPr>
              <a:xfrm>
                <a:off x="2983413" y="1258054"/>
                <a:ext cx="5814412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离散频率的范围在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dirty="0"/>
                  <a:t>]</a:t>
                </a:r>
                <a:r>
                  <a:rPr lang="zh-CN" altLang="en-US" dirty="0"/>
                  <a:t>，</a:t>
                </a:r>
                <a:endParaRPr lang="en-US" altLang="zh-CN" dirty="0"/>
              </a:p>
              <a:p>
                <a:r>
                  <a:rPr lang="zh-CN" altLang="en-US" dirty="0"/>
                  <a:t>如果一个频点在此范围之外，</a:t>
                </a:r>
                <a:endParaRPr lang="en-US" altLang="zh-CN" dirty="0"/>
              </a:p>
              <a:p>
                <a:r>
                  <a:rPr lang="zh-CN" altLang="en-US" dirty="0"/>
                  <a:t>因为离散傅里叶变换以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dirty="0"/>
                  <a:t>为周期，</a:t>
                </a:r>
                <a:endParaRPr lang="en-US" altLang="zh-CN" dirty="0"/>
              </a:p>
              <a:p>
                <a:r>
                  <a:rPr lang="zh-CN" altLang="en-US" dirty="0"/>
                  <a:t>所以要把频点以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dirty="0"/>
                  <a:t>为周期移动到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dirty="0"/>
                  <a:t>]</a:t>
                </a:r>
                <a:r>
                  <a:rPr lang="zh-CN" altLang="en-US" dirty="0"/>
                  <a:t>范围内</a:t>
                </a:r>
                <a:endParaRPr lang="en-US" altLang="zh-CN" dirty="0"/>
              </a:p>
              <a:p>
                <a:r>
                  <a:rPr lang="zh-CN" altLang="en-US" dirty="0"/>
                  <a:t>这里是余弦信号，频谱是对称的，因此移动后取绝对值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/>
                  <a:t>的离散频率为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/>
                  <a:t>的离散频率为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4−2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/>
                  <a:t>的离散频率为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=2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B85CD2A-C654-4F2A-B91B-855DB1B25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413" y="1258054"/>
                <a:ext cx="5814412" cy="2862322"/>
              </a:xfrm>
              <a:prstGeom prst="rect">
                <a:avLst/>
              </a:prstGeom>
              <a:blipFill>
                <a:blip r:embed="rId4"/>
                <a:stretch>
                  <a:fillRect l="-839" t="-12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151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1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207EE2-A716-47D3-8720-A57C2AC7A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666" y="1182102"/>
            <a:ext cx="5666667" cy="7904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C8131BD-FF8D-4BA5-AE8B-B558A1A9E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808" y="2227094"/>
            <a:ext cx="4552381" cy="1190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858A479-26D1-4946-96D3-0C44EF4D95ED}"/>
                  </a:ext>
                </a:extLst>
              </p:cNvPr>
              <p:cNvSpPr txBox="1"/>
              <p:nvPr/>
            </p:nvSpPr>
            <p:spPr>
              <a:xfrm>
                <a:off x="1738666" y="3611880"/>
                <a:ext cx="29546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离散时间傅里叶级数的性质</a:t>
                </a:r>
                <a:endParaRPr lang="en-US" altLang="zh-CN" dirty="0"/>
              </a:p>
              <a:p>
                <a:r>
                  <a:rPr lang="zh-CN" altLang="en-US" dirty="0"/>
                  <a:t>例：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zh-CN" altLang="en-US" dirty="0"/>
                  <a:t>的信号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858A479-26D1-4946-96D3-0C44EF4D9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666" y="3611880"/>
                <a:ext cx="2954655" cy="646331"/>
              </a:xfrm>
              <a:prstGeom prst="rect">
                <a:avLst/>
              </a:prstGeom>
              <a:blipFill>
                <a:blip r:embed="rId5"/>
                <a:stretch>
                  <a:fillRect l="-1649" t="-6604" r="-1443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4FD661E3-BDDB-4BD7-818E-78A350A43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2950" y="4393643"/>
            <a:ext cx="4438095" cy="10761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1BBA0B2-57D2-45EB-B59C-6C89BEFC04A4}"/>
              </a:ext>
            </a:extLst>
          </p:cNvPr>
          <p:cNvSpPr txBox="1"/>
          <p:nvPr/>
        </p:nvSpPr>
        <p:spPr>
          <a:xfrm>
            <a:off x="2080260" y="37261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A34C233-04F2-4B1E-A105-B1777D35946D}"/>
                  </a:ext>
                </a:extLst>
              </p:cNvPr>
              <p:cNvSpPr txBox="1"/>
              <p:nvPr/>
            </p:nvSpPr>
            <p:spPr>
              <a:xfrm>
                <a:off x="1738665" y="5574347"/>
                <a:ext cx="50353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将一个周期分为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段，所有段的对应点之和为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</a:t>
                </a:r>
                <a:endParaRPr lang="en-US" altLang="zh-CN" dirty="0"/>
              </a:p>
              <a:p>
                <a:r>
                  <a:rPr lang="zh-CN" altLang="en-US" dirty="0"/>
                  <a:t>那么傅里叶系数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，当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为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的倍数时为</a:t>
                </a:r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A34C233-04F2-4B1E-A105-B1777D359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665" y="5574347"/>
                <a:ext cx="5035353" cy="646331"/>
              </a:xfrm>
              <a:prstGeom prst="rect">
                <a:avLst/>
              </a:prstGeom>
              <a:blipFill>
                <a:blip r:embed="rId7"/>
                <a:stretch>
                  <a:fillRect l="-969" t="-5660" r="-484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4286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2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A9D512-7AEF-4BDD-94D0-63DC09E81FCB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F0CE1B89-9B6A-4603-AEF1-95937365E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96"/>
          <a:stretch/>
        </p:blipFill>
        <p:spPr bwMode="auto">
          <a:xfrm>
            <a:off x="219075" y="885091"/>
            <a:ext cx="8924925" cy="3820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98026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2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A9D512-7AEF-4BDD-94D0-63DC09E81FCB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E34A49-A718-40EB-9A1A-96AA07A40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08" y="1070568"/>
            <a:ext cx="7932604" cy="1055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3CEE21E-4DA3-484B-A5DE-36A7F9FFF676}"/>
                  </a:ext>
                </a:extLst>
              </p:cNvPr>
              <p:cNvSpPr txBox="1"/>
              <p:nvPr/>
            </p:nvSpPr>
            <p:spPr>
              <a:xfrm>
                <a:off x="749030" y="2125979"/>
                <a:ext cx="7319696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该题目的信号处理流程从本章节</a:t>
                </a:r>
                <a:r>
                  <a:rPr lang="en-US" altLang="zh-CN" dirty="0"/>
                  <a:t>Review</a:t>
                </a:r>
                <a:r>
                  <a:rPr lang="zh-CN" altLang="en-US" dirty="0"/>
                  <a:t>的“标准流程”中稍微变化而来</a:t>
                </a:r>
                <a:endParaRPr lang="en-US" altLang="zh-CN" dirty="0"/>
              </a:p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altLang="zh-CN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𝑛𝑇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，则该题插入了一个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r>
                  <a:rPr lang="zh-CN" altLang="en-US" dirty="0"/>
                  <a:t>的步骤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3CEE21E-4DA3-484B-A5DE-36A7F9FFF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30" y="2125979"/>
                <a:ext cx="7319696" cy="1477328"/>
              </a:xfrm>
              <a:prstGeom prst="rect">
                <a:avLst/>
              </a:prstGeom>
              <a:blipFill>
                <a:blip r:embed="rId4"/>
                <a:stretch>
                  <a:fillRect l="-749" t="-28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9AD3716B-5371-439A-A87F-2F227D201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294" y="2748394"/>
            <a:ext cx="2761905" cy="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553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2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A9D512-7AEF-4BDD-94D0-63DC09E81FCB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3CEE21E-4DA3-484B-A5DE-36A7F9FFF676}"/>
                  </a:ext>
                </a:extLst>
              </p:cNvPr>
              <p:cNvSpPr txBox="1"/>
              <p:nvPr/>
            </p:nvSpPr>
            <p:spPr>
              <a:xfrm>
                <a:off x="749030" y="1167876"/>
                <a:ext cx="8470204" cy="4531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（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）通过</a:t>
                </a:r>
                <a:r>
                  <a:rPr lang="en-US" altLang="zh-CN" dirty="0"/>
                  <a:t>Review</a:t>
                </a:r>
                <a:r>
                  <a:rPr lang="zh-CN" altLang="en-US" dirty="0"/>
                  <a:t>中的讨论，我们可以很容易得到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𝑛𝑇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的离散傅里叶变换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sup>
                          </m:sSup>
                        </m:e>
                      </m:d>
                      <m:r>
                        <m:rPr>
                          <m:aln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num>
                            <m:den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由傅里叶变换的频移性质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因此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sup>
                          </m:sSup>
                        </m:e>
                      </m:d>
                      <m:r>
                        <m:rPr>
                          <m:aln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就是把通常的采样结果频谱移动了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dirty="0"/>
                  <a:t>的长度（从低频移动到了高频）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）根据采样定理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）因为题目中插入了一个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r>
                  <a:rPr lang="zh-CN" altLang="en-US" dirty="0"/>
                  <a:t>的步骤，所以我们把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r>
                  <a:rPr lang="zh-CN" altLang="en-US" dirty="0"/>
                  <a:t>还原</a:t>
                </a:r>
                <a:endParaRPr lang="en-US" altLang="zh-CN" dirty="0"/>
              </a:p>
              <a:p>
                <a:r>
                  <a:rPr lang="zh-CN" altLang="en-US" dirty="0"/>
                  <a:t>回来，接着用通常的采样信号重构流程处理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3CEE21E-4DA3-484B-A5DE-36A7F9FFF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30" y="1167876"/>
                <a:ext cx="8470204" cy="4531112"/>
              </a:xfrm>
              <a:prstGeom prst="rect">
                <a:avLst/>
              </a:prstGeom>
              <a:blipFill>
                <a:blip r:embed="rId3"/>
                <a:stretch>
                  <a:fillRect l="-648" t="-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6570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2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A9D512-7AEF-4BDD-94D0-63DC09E81FCB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3CEE21E-4DA3-484B-A5DE-36A7F9FFF676}"/>
                  </a:ext>
                </a:extLst>
              </p:cNvPr>
              <p:cNvSpPr txBox="1"/>
              <p:nvPr/>
            </p:nvSpPr>
            <p:spPr>
              <a:xfrm>
                <a:off x="749030" y="1167876"/>
                <a:ext cx="80631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（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）因为题目中插入了一个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r>
                  <a:rPr lang="zh-CN" altLang="en-US" dirty="0"/>
                  <a:t>的步骤，所以我们把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r>
                  <a:rPr lang="zh-CN" altLang="en-US" dirty="0"/>
                  <a:t>还原</a:t>
                </a:r>
                <a:endParaRPr lang="en-US" altLang="zh-CN" dirty="0"/>
              </a:p>
              <a:p>
                <a:r>
                  <a:rPr lang="zh-CN" altLang="en-US" dirty="0"/>
                  <a:t>回来，接着用通常的采样信号重构流程处理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3CEE21E-4DA3-484B-A5DE-36A7F9FFF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30" y="1167876"/>
                <a:ext cx="8063105" cy="923330"/>
              </a:xfrm>
              <a:prstGeom prst="rect">
                <a:avLst/>
              </a:prstGeom>
              <a:blipFill>
                <a:blip r:embed="rId3"/>
                <a:stretch>
                  <a:fillRect l="-680" t="-4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8DCAABF-5FB9-4219-A055-B3F2843E0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905" y="1782842"/>
            <a:ext cx="5276190" cy="1657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7312367-F9D6-403A-8A68-3CABBA40D861}"/>
                  </a:ext>
                </a:extLst>
              </p:cNvPr>
              <p:cNvSpPr/>
              <p:nvPr/>
            </p:nvSpPr>
            <p:spPr>
              <a:xfrm>
                <a:off x="1283354" y="2399530"/>
                <a:ext cx="7708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7312367-F9D6-403A-8A68-3CABBA40D8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354" y="2399530"/>
                <a:ext cx="770852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B97F4BF-A746-4E39-B209-D3627C344115}"/>
                  </a:ext>
                </a:extLst>
              </p:cNvPr>
              <p:cNvSpPr/>
              <p:nvPr/>
            </p:nvSpPr>
            <p:spPr>
              <a:xfrm>
                <a:off x="2202533" y="3255319"/>
                <a:ext cx="8527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B97F4BF-A746-4E39-B209-D3627C3441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533" y="3255319"/>
                <a:ext cx="852733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86459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3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A9D512-7AEF-4BDD-94D0-63DC09E81FCB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30B4A25-EBEE-4E41-B45A-F2778AE88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285" y="885091"/>
            <a:ext cx="6171429" cy="429523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FE1622B-C732-4507-B928-6BC981EAF84B}"/>
              </a:ext>
            </a:extLst>
          </p:cNvPr>
          <p:cNvSpPr/>
          <p:nvPr/>
        </p:nvSpPr>
        <p:spPr>
          <a:xfrm>
            <a:off x="1486285" y="5278336"/>
            <a:ext cx="4088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按照</a:t>
            </a:r>
            <a:r>
              <a:rPr lang="en-US" altLang="zh-CN" dirty="0"/>
              <a:t>Review</a:t>
            </a:r>
            <a:r>
              <a:rPr lang="zh-CN" altLang="en-US" dirty="0"/>
              <a:t>中的“标准流程”处理即可</a:t>
            </a:r>
          </a:p>
        </p:txBody>
      </p:sp>
    </p:spTree>
    <p:extLst>
      <p:ext uri="{BB962C8B-B14F-4D97-AF65-F5344CB8AC3E}">
        <p14:creationId xmlns:p14="http://schemas.microsoft.com/office/powerpoint/2010/main" val="40811172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4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A9D512-7AEF-4BDD-94D0-63DC09E81FCB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FE1622B-C732-4507-B928-6BC981EAF84B}"/>
                  </a:ext>
                </a:extLst>
              </p:cNvPr>
              <p:cNvSpPr/>
              <p:nvPr/>
            </p:nvSpPr>
            <p:spPr>
              <a:xfrm>
                <a:off x="1486285" y="5149063"/>
                <a:ext cx="444525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这个题的输入是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/>
                  <a:t>两个信号相乘</a:t>
                </a:r>
                <a:endParaRPr lang="en-US" altLang="zh-CN" dirty="0"/>
              </a:p>
              <a:p>
                <a:r>
                  <a:rPr lang="zh-CN" altLang="en-US" dirty="0"/>
                  <a:t>之后的流程也是</a:t>
                </a:r>
                <a:r>
                  <a:rPr lang="en-US" altLang="zh-CN" dirty="0"/>
                  <a:t>Review</a:t>
                </a:r>
                <a:r>
                  <a:rPr lang="zh-CN" altLang="en-US" dirty="0"/>
                  <a:t>中的“标准流程”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FE1622B-C732-4507-B928-6BC981EAF8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285" y="5149063"/>
                <a:ext cx="4445256" cy="646331"/>
              </a:xfrm>
              <a:prstGeom prst="rect">
                <a:avLst/>
              </a:prstGeom>
              <a:blipFill>
                <a:blip r:embed="rId3"/>
                <a:stretch>
                  <a:fillRect l="-1235" t="-6604" r="-549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D0158950-A6DC-4938-95E8-B92F0E37B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327" y="425254"/>
            <a:ext cx="5619048" cy="4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81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4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A9D512-7AEF-4BDD-94D0-63DC09E81FCB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FE1622B-C732-4507-B928-6BC981EAF84B}"/>
                  </a:ext>
                </a:extLst>
              </p:cNvPr>
              <p:cNvSpPr/>
              <p:nvPr/>
            </p:nvSpPr>
            <p:spPr>
              <a:xfrm>
                <a:off x="1486285" y="1963360"/>
                <a:ext cx="7188506" cy="3946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现在的问题是确定输入信号的频率范围</a:t>
                </a:r>
                <a:endParaRPr lang="en-US" altLang="zh-CN" dirty="0"/>
              </a:p>
              <a:p>
                <a:r>
                  <a:rPr lang="zh-CN" altLang="en-US" dirty="0"/>
                  <a:t>时域相乘相当于频域卷积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一个非零范围在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[−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的函数，和一个非零范围在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[−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的函数</a:t>
                </a:r>
                <a:endParaRPr lang="en-US" altLang="zh-CN" dirty="0"/>
              </a:p>
              <a:p>
                <a:r>
                  <a:rPr lang="zh-CN" altLang="en-US" dirty="0"/>
                  <a:t>卷积结果的非零范围是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[−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题目要求可以重构原信号的最大采样周期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根据采样定理，这需要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FE1622B-C732-4507-B928-6BC981EAF8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285" y="1963360"/>
                <a:ext cx="7188506" cy="3946273"/>
              </a:xfrm>
              <a:prstGeom prst="rect">
                <a:avLst/>
              </a:prstGeom>
              <a:blipFill>
                <a:blip r:embed="rId3"/>
                <a:stretch>
                  <a:fillRect l="-763" t="-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730EFBA3-F890-4EA1-94E8-979F445C1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476" y="885091"/>
            <a:ext cx="3619048" cy="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37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5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A9D512-7AEF-4BDD-94D0-63DC09E81FCB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B55852-562F-4260-96DA-060DD82DC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903" y="363413"/>
            <a:ext cx="5790476" cy="64476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98E6851-6C4C-4977-90C6-F5D1AD6C7464}"/>
                  </a:ext>
                </a:extLst>
              </p:cNvPr>
              <p:cNvSpPr txBox="1"/>
              <p:nvPr/>
            </p:nvSpPr>
            <p:spPr>
              <a:xfrm>
                <a:off x="226023" y="1916348"/>
                <a:ext cx="3648115" cy="1889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这题和“标准流程”的区别在于</a:t>
                </a:r>
                <a:endParaRPr lang="en-US" altLang="zh-CN" dirty="0"/>
              </a:p>
              <a:p>
                <a:r>
                  <a:rPr lang="zh-CN" altLang="en-US" dirty="0"/>
                  <a:t>其冲激函数串符号是变化的。</a:t>
                </a:r>
                <a:endParaRPr lang="en-US" altLang="zh-CN" dirty="0"/>
              </a:p>
              <a:p>
                <a:r>
                  <a:rPr lang="zh-CN" altLang="en-US" dirty="0"/>
                  <a:t>这样导致的结果是</a:t>
                </a:r>
                <a:endParaRPr lang="en-US" altLang="zh-CN" dirty="0"/>
              </a:p>
              <a:p>
                <a:r>
                  <a:rPr lang="zh-CN" altLang="en-US" dirty="0"/>
                  <a:t>这里的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dirty="0"/>
                  <a:t>相对于“标准流程”</a:t>
                </a:r>
                <a:endParaRPr lang="en-US" altLang="zh-CN" dirty="0"/>
              </a:p>
              <a:p>
                <a:r>
                  <a:rPr lang="zh-CN" altLang="en-US" dirty="0"/>
                  <a:t>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平移了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98E6851-6C4C-4977-90C6-F5D1AD6C7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23" y="1916348"/>
                <a:ext cx="3648115" cy="1889684"/>
              </a:xfrm>
              <a:prstGeom prst="rect">
                <a:avLst/>
              </a:prstGeom>
              <a:blipFill>
                <a:blip r:embed="rId4"/>
                <a:stretch>
                  <a:fillRect l="-1336" t="-1935" r="-1002" b="-9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3899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5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A9D512-7AEF-4BDD-94D0-63DC09E81FCB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F4CC36-1201-490E-8830-0BF549FCD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09" y="885091"/>
            <a:ext cx="5752381" cy="7619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D7EA338-1B93-4A0E-894E-0A16157BF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189" y="1751745"/>
            <a:ext cx="2447619" cy="1066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32EA46E-9F72-450B-81AB-5BA98A867D4E}"/>
                  </a:ext>
                </a:extLst>
              </p:cNvPr>
              <p:cNvSpPr/>
              <p:nvPr/>
            </p:nvSpPr>
            <p:spPr>
              <a:xfrm>
                <a:off x="699179" y="3505123"/>
                <a:ext cx="2431820" cy="1290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14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23"/>
                            </m:rP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(−1)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</m:den>
                          </m:f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23"/>
                            </m:rP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32EA46E-9F72-450B-81AB-5BA98A867D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79" y="3505123"/>
                <a:ext cx="2431820" cy="1290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FF06F8D-2F5F-4F9F-A8BC-0ACB109EF311}"/>
                  </a:ext>
                </a:extLst>
              </p:cNvPr>
              <p:cNvSpPr txBox="1"/>
              <p:nvPr/>
            </p:nvSpPr>
            <p:spPr>
              <a:xfrm>
                <a:off x="699179" y="4821225"/>
                <a:ext cx="5886483" cy="459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根据傅里叶变换的频移性质，频域会右移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∆</m:t>
                        </m:r>
                      </m:den>
                    </m:f>
                  </m:oMath>
                </a14:m>
                <a:r>
                  <a:rPr lang="zh-CN" altLang="en-US" dirty="0"/>
                  <a:t>，得到频谱为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FF06F8D-2F5F-4F9F-A8BC-0ACB109EF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79" y="4821225"/>
                <a:ext cx="5886483" cy="459869"/>
              </a:xfrm>
              <a:prstGeom prst="rect">
                <a:avLst/>
              </a:prstGeom>
              <a:blipFill>
                <a:blip r:embed="rId6"/>
                <a:stretch>
                  <a:fillRect l="-933" t="-1333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C4782E3-8E46-4E8D-9AB3-41D2ACE8EFF4}"/>
                  </a:ext>
                </a:extLst>
              </p:cNvPr>
              <p:cNvSpPr/>
              <p:nvPr/>
            </p:nvSpPr>
            <p:spPr>
              <a:xfrm>
                <a:off x="3482501" y="2921719"/>
                <a:ext cx="3268459" cy="6914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23"/>
                            </m:rP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f>
                        <m:fPr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140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  <m:t>∆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23"/>
                            </m:rP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4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1400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</m:den>
                          </m:f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C4782E3-8E46-4E8D-9AB3-41D2ACE8EF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501" y="2921719"/>
                <a:ext cx="3268459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2079B33B-1ADD-4485-9E26-1BE40F61FD84}"/>
              </a:ext>
            </a:extLst>
          </p:cNvPr>
          <p:cNvSpPr txBox="1"/>
          <p:nvPr/>
        </p:nvSpPr>
        <p:spPr>
          <a:xfrm>
            <a:off x="537308" y="311029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首先我们有傅里叶变换对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4C9F833-AF46-4A09-B149-25E80C42A803}"/>
                  </a:ext>
                </a:extLst>
              </p:cNvPr>
              <p:cNvSpPr/>
              <p:nvPr/>
            </p:nvSpPr>
            <p:spPr>
              <a:xfrm>
                <a:off x="699179" y="5270267"/>
                <a:ext cx="2794355" cy="6914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400" i="1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14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sz="1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140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  <m:t>∆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23"/>
                            </m:rP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4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400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1400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</m:den>
                          </m:f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4C9F833-AF46-4A09-B149-25E80C42A8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79" y="5270267"/>
                <a:ext cx="2794355" cy="6914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5694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5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A9D512-7AEF-4BDD-94D0-63DC09E81FCB}"/>
              </a:ext>
            </a:extLst>
          </p:cNvPr>
          <p:cNvSpPr txBox="1"/>
          <p:nvPr/>
        </p:nvSpPr>
        <p:spPr>
          <a:xfrm>
            <a:off x="4114800" y="297180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3B7579-6055-4E87-B34D-40CA78765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524" y="919138"/>
            <a:ext cx="4780952" cy="2095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D565FC-346A-43F1-9DAF-CC28B2A6F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748" y="1392468"/>
            <a:ext cx="4220504" cy="14269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D54BE92-1384-427A-A153-A4B74CDC87F9}"/>
                  </a:ext>
                </a:extLst>
              </p:cNvPr>
              <p:cNvSpPr/>
              <p:nvPr/>
            </p:nvSpPr>
            <p:spPr>
              <a:xfrm>
                <a:off x="5350223" y="2547068"/>
                <a:ext cx="334386" cy="458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D54BE92-1384-427A-A153-A4B74CDC87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223" y="2547068"/>
                <a:ext cx="334386" cy="45858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2D1C5BE-6077-4E3C-ABE4-D69FC38B5DA8}"/>
                  </a:ext>
                </a:extLst>
              </p:cNvPr>
              <p:cNvSpPr/>
              <p:nvPr/>
            </p:nvSpPr>
            <p:spPr>
              <a:xfrm>
                <a:off x="3315632" y="2547068"/>
                <a:ext cx="498983" cy="458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2D1C5BE-6077-4E3C-ABE4-D69FC38B5D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32" y="2547068"/>
                <a:ext cx="498983" cy="45858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FD75571-FFEB-41AB-B532-0D8B35DB9200}"/>
                  </a:ext>
                </a:extLst>
              </p:cNvPr>
              <p:cNvSpPr/>
              <p:nvPr/>
            </p:nvSpPr>
            <p:spPr>
              <a:xfrm>
                <a:off x="5758652" y="2541746"/>
                <a:ext cx="804707" cy="458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den>
                      </m:f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FD75571-FFEB-41AB-B532-0D8B35DB9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652" y="2541746"/>
                <a:ext cx="804707" cy="45858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06C3801-7D2F-4B09-8512-D435EABFDF7B}"/>
                  </a:ext>
                </a:extLst>
              </p:cNvPr>
              <p:cNvSpPr/>
              <p:nvPr/>
            </p:nvSpPr>
            <p:spPr>
              <a:xfrm>
                <a:off x="4504210" y="2562780"/>
                <a:ext cx="804707" cy="458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den>
                      </m:f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06C3801-7D2F-4B09-8512-D435EABFD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210" y="2562780"/>
                <a:ext cx="804707" cy="458587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AD25EDC-D10F-4F4A-92D2-72943D9E0258}"/>
                  </a:ext>
                </a:extLst>
              </p:cNvPr>
              <p:cNvSpPr/>
              <p:nvPr/>
            </p:nvSpPr>
            <p:spPr>
              <a:xfrm>
                <a:off x="4038698" y="1281062"/>
                <a:ext cx="931024" cy="390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AD25EDC-D10F-4F4A-92D2-72943D9E0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98" y="1281062"/>
                <a:ext cx="931024" cy="390876"/>
              </a:xfrm>
              <a:prstGeom prst="rect">
                <a:avLst/>
              </a:prstGeom>
              <a:blipFill>
                <a:blip r:embed="rId9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98EC528-D778-4765-9C2A-75D2F3D7C5CF}"/>
                  </a:ext>
                </a:extLst>
              </p:cNvPr>
              <p:cNvSpPr txBox="1"/>
              <p:nvPr/>
            </p:nvSpPr>
            <p:spPr>
              <a:xfrm>
                <a:off x="1089498" y="3307404"/>
                <a:ext cx="7149778" cy="736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对于这种情况，可以使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信号</m:t>
                    </m:r>
                  </m:oMath>
                </a14:m>
                <a:r>
                  <a:rPr lang="zh-CN" altLang="en-US" dirty="0"/>
                  <a:t>与一个角频率为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den>
                    </m:f>
                  </m:oMath>
                </a14:m>
                <a:r>
                  <a:rPr lang="zh-CN" altLang="en-US" dirty="0"/>
                  <a:t>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函数</m:t>
                    </m:r>
                  </m:oMath>
                </a14:m>
                <a:r>
                  <a:rPr lang="zh-CN" altLang="en-US" dirty="0"/>
                  <a:t>相乘，</a:t>
                </a:r>
                <a:endParaRPr lang="en-US" altLang="zh-CN" dirty="0"/>
              </a:p>
              <a:p>
                <a:r>
                  <a:rPr lang="zh-CN" altLang="en-US" dirty="0"/>
                  <a:t>将频谱移动到中间，然后低通滤波即可重建原信号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98EC528-D778-4765-9C2A-75D2F3D7C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98" y="3307404"/>
                <a:ext cx="7149778" cy="736933"/>
              </a:xfrm>
              <a:prstGeom prst="rect">
                <a:avLst/>
              </a:prstGeom>
              <a:blipFill>
                <a:blip r:embed="rId10"/>
                <a:stretch>
                  <a:fillRect l="-767" t="-833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D1DE5077-8770-45CE-8371-3B71BE05F4FE}"/>
              </a:ext>
            </a:extLst>
          </p:cNvPr>
          <p:cNvSpPr txBox="1"/>
          <p:nvPr/>
        </p:nvSpPr>
        <p:spPr>
          <a:xfrm>
            <a:off x="4435813" y="532479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EC35088-9FCE-4559-87A8-9F79F7344355}"/>
                  </a:ext>
                </a:extLst>
              </p:cNvPr>
              <p:cNvSpPr/>
              <p:nvPr/>
            </p:nvSpPr>
            <p:spPr>
              <a:xfrm>
                <a:off x="1604367" y="4752521"/>
                <a:ext cx="765531" cy="390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EC35088-9FCE-4559-87A8-9F79F73443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67" y="4752521"/>
                <a:ext cx="765531" cy="390876"/>
              </a:xfrm>
              <a:prstGeom prst="rect">
                <a:avLst/>
              </a:prstGeom>
              <a:blipFill>
                <a:blip r:embed="rId12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A320192-F937-4BEA-83BC-7DF06EB174C2}"/>
                  </a:ext>
                </a:extLst>
              </p:cNvPr>
              <p:cNvSpPr/>
              <p:nvPr/>
            </p:nvSpPr>
            <p:spPr>
              <a:xfrm>
                <a:off x="2523546" y="5608310"/>
                <a:ext cx="1028807" cy="5632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den>
                      </m:f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A320192-F937-4BEA-83BC-7DF06EB174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546" y="5608310"/>
                <a:ext cx="1028807" cy="5632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3101FD9-F37F-42DA-A3B3-D0C9D09F11D8}"/>
                  </a:ext>
                </a:extLst>
              </p:cNvPr>
              <p:cNvSpPr txBox="1"/>
              <p:nvPr/>
            </p:nvSpPr>
            <p:spPr>
              <a:xfrm>
                <a:off x="5872829" y="5699806"/>
                <a:ext cx="1012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=∆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3101FD9-F37F-42DA-A3B3-D0C9D09F1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829" y="5699806"/>
                <a:ext cx="1012072" cy="369332"/>
              </a:xfrm>
              <a:prstGeom prst="rect">
                <a:avLst/>
              </a:prstGeom>
              <a:blipFill>
                <a:blip r:embed="rId1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9F1EDDF-69BD-4784-B1ED-80B2B4FDF9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61748" y="4091119"/>
            <a:ext cx="3504762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07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1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207EE2-A716-47D3-8720-A57C2AC7A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666" y="1182102"/>
            <a:ext cx="5666667" cy="790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858A479-26D1-4946-96D3-0C44EF4D95ED}"/>
                  </a:ext>
                </a:extLst>
              </p:cNvPr>
              <p:cNvSpPr txBox="1"/>
              <p:nvPr/>
            </p:nvSpPr>
            <p:spPr>
              <a:xfrm>
                <a:off x="1738666" y="3611880"/>
                <a:ext cx="1942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例：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zh-CN" altLang="en-US" dirty="0"/>
                  <a:t>的信号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858A479-26D1-4946-96D3-0C44EF4D9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666" y="3611880"/>
                <a:ext cx="1942391" cy="369332"/>
              </a:xfrm>
              <a:prstGeom prst="rect">
                <a:avLst/>
              </a:prstGeom>
              <a:blipFill>
                <a:blip r:embed="rId4"/>
                <a:stretch>
                  <a:fillRect l="-2508" t="-11667" r="-2508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41BBA0B2-57D2-45EB-B59C-6C89BEFC04A4}"/>
              </a:ext>
            </a:extLst>
          </p:cNvPr>
          <p:cNvSpPr txBox="1"/>
          <p:nvPr/>
        </p:nvSpPr>
        <p:spPr>
          <a:xfrm>
            <a:off x="2080260" y="37261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A34C233-04F2-4B1E-A105-B1777D35946D}"/>
                  </a:ext>
                </a:extLst>
              </p:cNvPr>
              <p:cNvSpPr txBox="1"/>
              <p:nvPr/>
            </p:nvSpPr>
            <p:spPr>
              <a:xfrm>
                <a:off x="1738665" y="5574347"/>
                <a:ext cx="50353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将一个周期分为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段，所有段的对应点之和为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</a:t>
                </a:r>
                <a:endParaRPr lang="en-US" altLang="zh-CN" dirty="0"/>
              </a:p>
              <a:p>
                <a:r>
                  <a:rPr lang="zh-CN" altLang="en-US" dirty="0"/>
                  <a:t>那么傅里叶系数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，当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为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的倍数时为</a:t>
                </a:r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A34C233-04F2-4B1E-A105-B1777D359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665" y="5574347"/>
                <a:ext cx="5035353" cy="646331"/>
              </a:xfrm>
              <a:prstGeom prst="rect">
                <a:avLst/>
              </a:prstGeom>
              <a:blipFill>
                <a:blip r:embed="rId5"/>
                <a:stretch>
                  <a:fillRect l="-969" t="-5660" r="-484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5579A43F-9538-4FBF-9B59-E27074EF6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091" y="4258211"/>
            <a:ext cx="4523809" cy="111428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5E2DDA0-8475-42BA-9CE4-7423FE2823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0566" y="2197807"/>
            <a:ext cx="4542857" cy="1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654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5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EA9678E-136E-4890-96FF-78285AF9D5B7}"/>
              </a:ext>
            </a:extLst>
          </p:cNvPr>
          <p:cNvGrpSpPr/>
          <p:nvPr/>
        </p:nvGrpSpPr>
        <p:grpSpPr>
          <a:xfrm>
            <a:off x="672509" y="1256210"/>
            <a:ext cx="4220504" cy="1906182"/>
            <a:chOff x="672509" y="1256210"/>
            <a:chExt cx="4220504" cy="190618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2A9D512-7AEF-4BDD-94D0-63DC09E81FCB}"/>
                </a:ext>
              </a:extLst>
            </p:cNvPr>
            <p:cNvSpPr txBox="1"/>
            <p:nvPr/>
          </p:nvSpPr>
          <p:spPr>
            <a:xfrm>
              <a:off x="2325561" y="2946948"/>
              <a:ext cx="6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zh-CN" altLang="en-US" sz="1400" dirty="0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0D565FC-346A-43F1-9DAF-CC28B2A6F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509" y="1367616"/>
              <a:ext cx="4220504" cy="142693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BD54BE92-1384-427A-A153-A4B74CDC87F9}"/>
                    </a:ext>
                  </a:extLst>
                </p:cNvPr>
                <p:cNvSpPr/>
                <p:nvPr/>
              </p:nvSpPr>
              <p:spPr>
                <a:xfrm>
                  <a:off x="3560984" y="2522216"/>
                  <a:ext cx="334386" cy="4585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den>
                        </m:f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BD54BE92-1384-427A-A153-A4B74CDC87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0984" y="2522216"/>
                  <a:ext cx="334386" cy="458587"/>
                </a:xfrm>
                <a:prstGeom prst="rect">
                  <a:avLst/>
                </a:prstGeom>
                <a:blipFill>
                  <a:blip r:embed="rId4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F2D1C5BE-6077-4E3C-ABE4-D69FC38B5DA8}"/>
                    </a:ext>
                  </a:extLst>
                </p:cNvPr>
                <p:cNvSpPr/>
                <p:nvPr/>
              </p:nvSpPr>
              <p:spPr>
                <a:xfrm>
                  <a:off x="1526393" y="2522216"/>
                  <a:ext cx="498983" cy="4585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den>
                        </m:f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F2D1C5BE-6077-4E3C-ABE4-D69FC38B5D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393" y="2522216"/>
                  <a:ext cx="498983" cy="45858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6FD75571-FFEB-41AB-B532-0D8B35DB9200}"/>
                    </a:ext>
                  </a:extLst>
                </p:cNvPr>
                <p:cNvSpPr/>
                <p:nvPr/>
              </p:nvSpPr>
              <p:spPr>
                <a:xfrm>
                  <a:off x="3969413" y="2516894"/>
                  <a:ext cx="804707" cy="4585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den>
                        </m:f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6FD75571-FFEB-41AB-B532-0D8B35DB92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413" y="2516894"/>
                  <a:ext cx="804707" cy="45858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706C3801-7D2F-4B09-8512-D435EABFDF7B}"/>
                    </a:ext>
                  </a:extLst>
                </p:cNvPr>
                <p:cNvSpPr/>
                <p:nvPr/>
              </p:nvSpPr>
              <p:spPr>
                <a:xfrm>
                  <a:off x="2714971" y="2537928"/>
                  <a:ext cx="804707" cy="4585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den>
                        </m:f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706C3801-7D2F-4B09-8512-D435EABFDF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4971" y="2537928"/>
                  <a:ext cx="804707" cy="458587"/>
                </a:xfrm>
                <a:prstGeom prst="rect">
                  <a:avLst/>
                </a:prstGeom>
                <a:blipFill>
                  <a:blip r:embed="rId7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2AD25EDC-D10F-4F4A-92D2-72943D9E0258}"/>
                    </a:ext>
                  </a:extLst>
                </p:cNvPr>
                <p:cNvSpPr/>
                <p:nvPr/>
              </p:nvSpPr>
              <p:spPr>
                <a:xfrm>
                  <a:off x="2249459" y="1256210"/>
                  <a:ext cx="931024" cy="3908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2AD25EDC-D10F-4F4A-92D2-72943D9E02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9459" y="1256210"/>
                  <a:ext cx="931024" cy="390876"/>
                </a:xfrm>
                <a:prstGeom prst="rect">
                  <a:avLst/>
                </a:prstGeom>
                <a:blipFill>
                  <a:blip r:embed="rId8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98EC528-D778-4765-9C2A-75D2F3D7C5CF}"/>
                  </a:ext>
                </a:extLst>
              </p:cNvPr>
              <p:cNvSpPr txBox="1"/>
              <p:nvPr/>
            </p:nvSpPr>
            <p:spPr>
              <a:xfrm>
                <a:off x="1089498" y="3307404"/>
                <a:ext cx="4500078" cy="667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/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/>
                  <a:t>经过滤波器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dirty="0"/>
                  <a:t>滤波后的信号</a:t>
                </a:r>
                <a:endParaRPr lang="en-US" altLang="zh-CN" dirty="0"/>
              </a:p>
              <a:p>
                <a:r>
                  <a:rPr lang="zh-CN" altLang="en-US" dirty="0"/>
                  <a:t>其频谱为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98EC528-D778-4765-9C2A-75D2F3D7C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98" y="3307404"/>
                <a:ext cx="4500078" cy="667875"/>
              </a:xfrm>
              <a:prstGeom prst="rect">
                <a:avLst/>
              </a:prstGeom>
              <a:blipFill>
                <a:blip r:embed="rId9"/>
                <a:stretch>
                  <a:fillRect l="-1220" t="-5505" r="-678" b="-13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FFCF79BF-1608-485A-A15C-4E8D78EB6A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8670" y="916306"/>
            <a:ext cx="4714286" cy="20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11AEF58-6A16-41D1-95F8-E685E1D7F7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3628" y="2480232"/>
            <a:ext cx="2371429" cy="10857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1543F6-3FDD-4DD2-B558-3039230B87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8634" y="1211692"/>
            <a:ext cx="2942857" cy="1200000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42F3DD85-5C10-461E-A293-96A8E6B7D581}"/>
              </a:ext>
            </a:extLst>
          </p:cNvPr>
          <p:cNvGrpSpPr/>
          <p:nvPr/>
        </p:nvGrpSpPr>
        <p:grpSpPr>
          <a:xfrm>
            <a:off x="928024" y="4166863"/>
            <a:ext cx="5134230" cy="2041378"/>
            <a:chOff x="928024" y="4166863"/>
            <a:chExt cx="5134230" cy="204137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370A1C7-6C79-44AC-9B7B-9DB368586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77102" y="4166863"/>
              <a:ext cx="5085152" cy="11934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D174A1A6-FA12-40C6-BE82-105D3D928BF3}"/>
                    </a:ext>
                  </a:extLst>
                </p:cNvPr>
                <p:cNvSpPr/>
                <p:nvPr/>
              </p:nvSpPr>
              <p:spPr>
                <a:xfrm>
                  <a:off x="3865940" y="5100449"/>
                  <a:ext cx="334386" cy="4585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den>
                        </m:f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D174A1A6-FA12-40C6-BE82-105D3D928B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5940" y="5100449"/>
                  <a:ext cx="334386" cy="458587"/>
                </a:xfrm>
                <a:prstGeom prst="rect">
                  <a:avLst/>
                </a:prstGeom>
                <a:blipFill>
                  <a:blip r:embed="rId4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ADA5308B-8035-4EAD-9532-4E91E086ED5B}"/>
                    </a:ext>
                  </a:extLst>
                </p:cNvPr>
                <p:cNvSpPr/>
                <p:nvPr/>
              </p:nvSpPr>
              <p:spPr>
                <a:xfrm>
                  <a:off x="2078670" y="5148759"/>
                  <a:ext cx="498983" cy="4585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den>
                        </m:f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ADA5308B-8035-4EAD-9532-4E91E086ED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8670" y="5148759"/>
                  <a:ext cx="498983" cy="45858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B801BB20-002F-4853-8843-D1749ADD22AA}"/>
                    </a:ext>
                  </a:extLst>
                </p:cNvPr>
                <p:cNvSpPr/>
                <p:nvPr/>
              </p:nvSpPr>
              <p:spPr>
                <a:xfrm>
                  <a:off x="3854743" y="5712400"/>
                  <a:ext cx="804707" cy="4585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den>
                        </m:f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B801BB20-002F-4853-8843-D1749ADD22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4743" y="5712400"/>
                  <a:ext cx="804707" cy="458587"/>
                </a:xfrm>
                <a:prstGeom prst="rect">
                  <a:avLst/>
                </a:prstGeom>
                <a:blipFill>
                  <a:blip r:embed="rId14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66FD920F-35AC-4104-80D1-316913385A9B}"/>
                    </a:ext>
                  </a:extLst>
                </p:cNvPr>
                <p:cNvSpPr/>
                <p:nvPr/>
              </p:nvSpPr>
              <p:spPr>
                <a:xfrm>
                  <a:off x="4881607" y="5712400"/>
                  <a:ext cx="904094" cy="4958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den>
                        </m:f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66FD920F-35AC-4104-80D1-316913385A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1607" y="5712400"/>
                  <a:ext cx="904094" cy="495841"/>
                </a:xfrm>
                <a:prstGeom prst="rect">
                  <a:avLst/>
                </a:prstGeom>
                <a:blipFill>
                  <a:blip r:embed="rId15"/>
                  <a:stretch>
                    <a:fillRect b="-49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2A7BE1D5-235E-42EE-9F40-C54665F72D9F}"/>
                    </a:ext>
                  </a:extLst>
                </p:cNvPr>
                <p:cNvSpPr/>
                <p:nvPr/>
              </p:nvSpPr>
              <p:spPr>
                <a:xfrm>
                  <a:off x="928024" y="5130131"/>
                  <a:ext cx="598369" cy="4958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den>
                        </m:f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2A7BE1D5-235E-42EE-9F40-C54665F72D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024" y="5130131"/>
                  <a:ext cx="598369" cy="495841"/>
                </a:xfrm>
                <a:prstGeom prst="rect">
                  <a:avLst/>
                </a:prstGeom>
                <a:blipFill>
                  <a:blip r:embed="rId16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A30705E2-8E75-4F91-BFAB-F136945645D0}"/>
                    </a:ext>
                  </a:extLst>
                </p:cNvPr>
                <p:cNvSpPr/>
                <p:nvPr/>
              </p:nvSpPr>
              <p:spPr>
                <a:xfrm>
                  <a:off x="5176474" y="5100448"/>
                  <a:ext cx="433773" cy="4958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den>
                        </m:f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A30705E2-8E75-4F91-BFAB-F136945645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6474" y="5100448"/>
                  <a:ext cx="433773" cy="495841"/>
                </a:xfrm>
                <a:prstGeom prst="rect">
                  <a:avLst/>
                </a:prstGeom>
                <a:blipFill>
                  <a:blip r:embed="rId17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2DDC7697-097B-4735-9E1A-171638ED394B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4257097" y="5081822"/>
              <a:ext cx="248570" cy="630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ACF3600E-17CA-41E9-8EE0-49A6FC2448F9}"/>
                </a:ext>
              </a:extLst>
            </p:cNvPr>
            <p:cNvCxnSpPr>
              <a:stCxn id="28" idx="0"/>
            </p:cNvCxnSpPr>
            <p:nvPr/>
          </p:nvCxnSpPr>
          <p:spPr>
            <a:xfrm flipH="1" flipV="1">
              <a:off x="4831913" y="5100448"/>
              <a:ext cx="501741" cy="6119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EAD45A39-DBEA-4AEE-9CF1-BD8B09C24873}"/>
                  </a:ext>
                </a:extLst>
              </p:cNvPr>
              <p:cNvSpPr/>
              <p:nvPr/>
            </p:nvSpPr>
            <p:spPr>
              <a:xfrm>
                <a:off x="2771176" y="3829359"/>
                <a:ext cx="8197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EAD45A39-DBEA-4AEE-9CF1-BD8B09C248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76" y="3829359"/>
                <a:ext cx="81977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91859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5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98EC528-D778-4765-9C2A-75D2F3D7C5CF}"/>
                  </a:ext>
                </a:extLst>
              </p:cNvPr>
              <p:cNvSpPr txBox="1"/>
              <p:nvPr/>
            </p:nvSpPr>
            <p:spPr>
              <a:xfrm>
                <a:off x="1089498" y="3307404"/>
                <a:ext cx="6034216" cy="736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同样，可以使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信号</m:t>
                    </m:r>
                  </m:oMath>
                </a14:m>
                <a:r>
                  <a:rPr lang="zh-CN" altLang="en-US" dirty="0"/>
                  <a:t>与一个角频率为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den>
                    </m:f>
                  </m:oMath>
                </a14:m>
                <a:r>
                  <a:rPr lang="zh-CN" altLang="en-US" dirty="0"/>
                  <a:t>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函数</m:t>
                    </m:r>
                  </m:oMath>
                </a14:m>
                <a:r>
                  <a:rPr lang="zh-CN" altLang="en-US" dirty="0"/>
                  <a:t>相乘，</a:t>
                </a:r>
                <a:endParaRPr lang="en-US" altLang="zh-CN" dirty="0"/>
              </a:p>
              <a:p>
                <a:r>
                  <a:rPr lang="zh-CN" altLang="en-US" dirty="0"/>
                  <a:t>将频谱移动到中间，然后低通滤波即可重建原信号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98EC528-D778-4765-9C2A-75D2F3D7C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98" y="3307404"/>
                <a:ext cx="6034216" cy="736933"/>
              </a:xfrm>
              <a:prstGeom prst="rect">
                <a:avLst/>
              </a:prstGeom>
              <a:blipFill>
                <a:blip r:embed="rId3"/>
                <a:stretch>
                  <a:fillRect l="-909" t="-833" r="-202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D1DE5077-8770-45CE-8371-3B71BE05F4FE}"/>
              </a:ext>
            </a:extLst>
          </p:cNvPr>
          <p:cNvSpPr txBox="1"/>
          <p:nvPr/>
        </p:nvSpPr>
        <p:spPr>
          <a:xfrm>
            <a:off x="4435813" y="532479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EC35088-9FCE-4559-87A8-9F79F7344355}"/>
                  </a:ext>
                </a:extLst>
              </p:cNvPr>
              <p:cNvSpPr/>
              <p:nvPr/>
            </p:nvSpPr>
            <p:spPr>
              <a:xfrm>
                <a:off x="1604367" y="4752521"/>
                <a:ext cx="765531" cy="390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EC35088-9FCE-4559-87A8-9F79F73443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67" y="4752521"/>
                <a:ext cx="765531" cy="390876"/>
              </a:xfrm>
              <a:prstGeom prst="rect">
                <a:avLst/>
              </a:prstGeom>
              <a:blipFill>
                <a:blip r:embed="rId12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A320192-F937-4BEA-83BC-7DF06EB174C2}"/>
                  </a:ext>
                </a:extLst>
              </p:cNvPr>
              <p:cNvSpPr/>
              <p:nvPr/>
            </p:nvSpPr>
            <p:spPr>
              <a:xfrm>
                <a:off x="2523546" y="5608310"/>
                <a:ext cx="1065933" cy="459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0" dirty="0"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A320192-F937-4BEA-83BC-7DF06EB174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546" y="5608310"/>
                <a:ext cx="1065933" cy="459934"/>
              </a:xfrm>
              <a:prstGeom prst="rect">
                <a:avLst/>
              </a:prstGeom>
              <a:blipFill>
                <a:blip r:embed="rId13"/>
                <a:stretch>
                  <a:fillRect l="-5143" r="-1714"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3101FD9-F37F-42DA-A3B3-D0C9D09F11D8}"/>
                  </a:ext>
                </a:extLst>
              </p:cNvPr>
              <p:cNvSpPr txBox="1"/>
              <p:nvPr/>
            </p:nvSpPr>
            <p:spPr>
              <a:xfrm>
                <a:off x="5830247" y="5738423"/>
                <a:ext cx="1012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=∆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3101FD9-F37F-42DA-A3B3-D0C9D09F1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247" y="5738423"/>
                <a:ext cx="1012072" cy="369332"/>
              </a:xfrm>
              <a:prstGeom prst="rect">
                <a:avLst/>
              </a:prstGeom>
              <a:blipFill>
                <a:blip r:embed="rId1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CE63DFF0-0D61-49D6-A5FD-E8C5A13759E3}"/>
              </a:ext>
            </a:extLst>
          </p:cNvPr>
          <p:cNvGrpSpPr/>
          <p:nvPr/>
        </p:nvGrpSpPr>
        <p:grpSpPr>
          <a:xfrm>
            <a:off x="2181524" y="1311986"/>
            <a:ext cx="5134230" cy="2041378"/>
            <a:chOff x="928024" y="4166863"/>
            <a:chExt cx="5134230" cy="2041378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E89A9265-2370-4B25-AB71-69A525925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7102" y="4166863"/>
              <a:ext cx="5085152" cy="11934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33A94659-2FA6-41D8-88A2-82E8ED88FD69}"/>
                    </a:ext>
                  </a:extLst>
                </p:cNvPr>
                <p:cNvSpPr/>
                <p:nvPr/>
              </p:nvSpPr>
              <p:spPr>
                <a:xfrm>
                  <a:off x="3865940" y="5100449"/>
                  <a:ext cx="334386" cy="4585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den>
                        </m:f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D174A1A6-FA12-40C6-BE82-105D3D928B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5940" y="5100449"/>
                  <a:ext cx="334386" cy="458587"/>
                </a:xfrm>
                <a:prstGeom prst="rect">
                  <a:avLst/>
                </a:prstGeom>
                <a:blipFill>
                  <a:blip r:embed="rId1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E1476A57-3CF6-4A39-B095-E921D53A3975}"/>
                    </a:ext>
                  </a:extLst>
                </p:cNvPr>
                <p:cNvSpPr/>
                <p:nvPr/>
              </p:nvSpPr>
              <p:spPr>
                <a:xfrm>
                  <a:off x="2078670" y="5148759"/>
                  <a:ext cx="498983" cy="4585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den>
                        </m:f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ADA5308B-8035-4EAD-9532-4E91E086ED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8670" y="5148759"/>
                  <a:ext cx="498983" cy="45858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8B18C25F-C48F-4C77-8E28-8546EA7BB036}"/>
                    </a:ext>
                  </a:extLst>
                </p:cNvPr>
                <p:cNvSpPr/>
                <p:nvPr/>
              </p:nvSpPr>
              <p:spPr>
                <a:xfrm>
                  <a:off x="3854743" y="5712400"/>
                  <a:ext cx="804707" cy="4585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den>
                        </m:f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B801BB20-002F-4853-8843-D1749ADD22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4743" y="5712400"/>
                  <a:ext cx="804707" cy="458587"/>
                </a:xfrm>
                <a:prstGeom prst="rect">
                  <a:avLst/>
                </a:prstGeom>
                <a:blipFill>
                  <a:blip r:embed="rId17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D1BE61B0-5D7B-45BE-9C32-64BFC25BD669}"/>
                    </a:ext>
                  </a:extLst>
                </p:cNvPr>
                <p:cNvSpPr/>
                <p:nvPr/>
              </p:nvSpPr>
              <p:spPr>
                <a:xfrm>
                  <a:off x="4881607" y="5712400"/>
                  <a:ext cx="904094" cy="4958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den>
                        </m:f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66FD920F-35AC-4104-80D1-316913385A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1607" y="5712400"/>
                  <a:ext cx="904094" cy="495841"/>
                </a:xfrm>
                <a:prstGeom prst="rect">
                  <a:avLst/>
                </a:prstGeom>
                <a:blipFill>
                  <a:blip r:embed="rId18"/>
                  <a:stretch>
                    <a:fillRect b="-49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91B2AB5A-8172-488F-B359-C1145A09F5B4}"/>
                    </a:ext>
                  </a:extLst>
                </p:cNvPr>
                <p:cNvSpPr/>
                <p:nvPr/>
              </p:nvSpPr>
              <p:spPr>
                <a:xfrm>
                  <a:off x="928024" y="5130131"/>
                  <a:ext cx="598369" cy="4958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den>
                        </m:f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2A7BE1D5-235E-42EE-9F40-C54665F72D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024" y="5130131"/>
                  <a:ext cx="598369" cy="495841"/>
                </a:xfrm>
                <a:prstGeom prst="rect">
                  <a:avLst/>
                </a:prstGeom>
                <a:blipFill>
                  <a:blip r:embed="rId19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FD789FC5-E9BB-4064-852A-0FF0EE5DD609}"/>
                    </a:ext>
                  </a:extLst>
                </p:cNvPr>
                <p:cNvSpPr/>
                <p:nvPr/>
              </p:nvSpPr>
              <p:spPr>
                <a:xfrm>
                  <a:off x="5176474" y="5100448"/>
                  <a:ext cx="433773" cy="4958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den>
                        </m:f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A30705E2-8E75-4F91-BFAB-F136945645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6474" y="5100448"/>
                  <a:ext cx="433773" cy="495841"/>
                </a:xfrm>
                <a:prstGeom prst="rect">
                  <a:avLst/>
                </a:prstGeom>
                <a:blipFill>
                  <a:blip r:embed="rId20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A72F6BBF-7078-4799-9928-AB34D6C27154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V="1">
              <a:off x="4257097" y="5081822"/>
              <a:ext cx="248570" cy="630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849C1E33-DE5E-4C1D-99A1-9DEE10F0DBD8}"/>
                </a:ext>
              </a:extLst>
            </p:cNvPr>
            <p:cNvCxnSpPr>
              <a:stCxn id="41" idx="0"/>
            </p:cNvCxnSpPr>
            <p:nvPr/>
          </p:nvCxnSpPr>
          <p:spPr>
            <a:xfrm flipH="1" flipV="1">
              <a:off x="4831913" y="5100448"/>
              <a:ext cx="501741" cy="6119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6CB1970D-5D35-4475-85FF-383832E17496}"/>
                  </a:ext>
                </a:extLst>
              </p:cNvPr>
              <p:cNvSpPr/>
              <p:nvPr/>
            </p:nvSpPr>
            <p:spPr>
              <a:xfrm>
                <a:off x="4024676" y="974482"/>
                <a:ext cx="8197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6CB1970D-5D35-4475-85FF-383832E17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676" y="974482"/>
                <a:ext cx="81977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图片 46">
            <a:extLst>
              <a:ext uri="{FF2B5EF4-FFF2-40B4-BE49-F238E27FC236}">
                <a16:creationId xmlns:a16="http://schemas.microsoft.com/office/drawing/2014/main" id="{141BDB5C-6199-4EF7-9C40-728441C830B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77421" y="812620"/>
            <a:ext cx="4714286" cy="20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99C5981-EAFF-497E-8D17-8644B5D7BAF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461748" y="4091119"/>
            <a:ext cx="3504762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825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5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3E2C20B-1CD6-4501-B6EA-CCF7630EDDA4}"/>
              </a:ext>
            </a:extLst>
          </p:cNvPr>
          <p:cNvGrpSpPr/>
          <p:nvPr/>
        </p:nvGrpSpPr>
        <p:grpSpPr>
          <a:xfrm>
            <a:off x="4349040" y="1841882"/>
            <a:ext cx="4492066" cy="1786053"/>
            <a:chOff x="928024" y="4166863"/>
            <a:chExt cx="5134230" cy="2041378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C9F79E7-E3DF-4482-A827-46890F06C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7102" y="4166863"/>
              <a:ext cx="5085152" cy="11934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13E55730-5DD7-45C0-B9E0-7E081D12B930}"/>
                    </a:ext>
                  </a:extLst>
                </p:cNvPr>
                <p:cNvSpPr/>
                <p:nvPr/>
              </p:nvSpPr>
              <p:spPr>
                <a:xfrm>
                  <a:off x="3865940" y="5100449"/>
                  <a:ext cx="334386" cy="4585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den>
                        </m:f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13E55730-5DD7-45C0-B9E0-7E081D12B9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5940" y="5100449"/>
                  <a:ext cx="334386" cy="458587"/>
                </a:xfrm>
                <a:prstGeom prst="rect">
                  <a:avLst/>
                </a:prstGeom>
                <a:blipFill>
                  <a:blip r:embed="rId9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A50F99DF-8C02-4588-8C83-AF0C5D0892FE}"/>
                    </a:ext>
                  </a:extLst>
                </p:cNvPr>
                <p:cNvSpPr/>
                <p:nvPr/>
              </p:nvSpPr>
              <p:spPr>
                <a:xfrm>
                  <a:off x="2078670" y="5148759"/>
                  <a:ext cx="498983" cy="4585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den>
                        </m:f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A50F99DF-8C02-4588-8C83-AF0C5D0892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8670" y="5148759"/>
                  <a:ext cx="498983" cy="458587"/>
                </a:xfrm>
                <a:prstGeom prst="rect">
                  <a:avLst/>
                </a:prstGeom>
                <a:blipFill>
                  <a:blip r:embed="rId10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400516D0-CB87-4617-B077-C45504B0A3C9}"/>
                    </a:ext>
                  </a:extLst>
                </p:cNvPr>
                <p:cNvSpPr/>
                <p:nvPr/>
              </p:nvSpPr>
              <p:spPr>
                <a:xfrm>
                  <a:off x="3854743" y="5712400"/>
                  <a:ext cx="804707" cy="4585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den>
                        </m:f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400516D0-CB87-4617-B077-C45504B0A3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4743" y="5712400"/>
                  <a:ext cx="804707" cy="458587"/>
                </a:xfrm>
                <a:prstGeom prst="rect">
                  <a:avLst/>
                </a:prstGeom>
                <a:blipFill>
                  <a:blip r:embed="rId11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B4402EAE-8D78-474F-B4B7-B93868D53383}"/>
                    </a:ext>
                  </a:extLst>
                </p:cNvPr>
                <p:cNvSpPr/>
                <p:nvPr/>
              </p:nvSpPr>
              <p:spPr>
                <a:xfrm>
                  <a:off x="4881607" y="5712400"/>
                  <a:ext cx="904094" cy="4958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den>
                        </m:f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B4402EAE-8D78-474F-B4B7-B93868D533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1607" y="5712400"/>
                  <a:ext cx="904094" cy="495841"/>
                </a:xfrm>
                <a:prstGeom prst="rect">
                  <a:avLst/>
                </a:prstGeom>
                <a:blipFill>
                  <a:blip r:embed="rId12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84C861AA-B7F9-4DDA-B80C-86780D48BC38}"/>
                    </a:ext>
                  </a:extLst>
                </p:cNvPr>
                <p:cNvSpPr/>
                <p:nvPr/>
              </p:nvSpPr>
              <p:spPr>
                <a:xfrm>
                  <a:off x="928024" y="5130131"/>
                  <a:ext cx="598369" cy="4958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den>
                        </m:f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84C861AA-B7F9-4DDA-B80C-86780D48BC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024" y="5130131"/>
                  <a:ext cx="598369" cy="495841"/>
                </a:xfrm>
                <a:prstGeom prst="rect">
                  <a:avLst/>
                </a:prstGeom>
                <a:blipFill>
                  <a:blip r:embed="rId13"/>
                  <a:stretch>
                    <a:fillRect b="-49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481DA691-EAAF-42CD-A6F2-941D61638A83}"/>
                    </a:ext>
                  </a:extLst>
                </p:cNvPr>
                <p:cNvSpPr/>
                <p:nvPr/>
              </p:nvSpPr>
              <p:spPr>
                <a:xfrm>
                  <a:off x="5176474" y="5100448"/>
                  <a:ext cx="433773" cy="4958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den>
                        </m:f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481DA691-EAAF-42CD-A6F2-941D61638A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6474" y="5100448"/>
                  <a:ext cx="433773" cy="495841"/>
                </a:xfrm>
                <a:prstGeom prst="rect">
                  <a:avLst/>
                </a:prstGeom>
                <a:blipFill>
                  <a:blip r:embed="rId14"/>
                  <a:stretch>
                    <a:fillRect b="-36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29767689-1555-4339-B90F-B8D9366224A2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V="1">
              <a:off x="4257097" y="5081822"/>
              <a:ext cx="248570" cy="630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B1AB07C2-EC7B-47A7-882A-E6AD1117E59C}"/>
                </a:ext>
              </a:extLst>
            </p:cNvPr>
            <p:cNvCxnSpPr>
              <a:stCxn id="30" idx="0"/>
            </p:cNvCxnSpPr>
            <p:nvPr/>
          </p:nvCxnSpPr>
          <p:spPr>
            <a:xfrm flipH="1" flipV="1">
              <a:off x="4831913" y="5100448"/>
              <a:ext cx="501741" cy="6119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C0FF397-BDAB-4FB7-A981-D39FF8C81FC3}"/>
                  </a:ext>
                </a:extLst>
              </p:cNvPr>
              <p:cNvSpPr/>
              <p:nvPr/>
            </p:nvSpPr>
            <p:spPr>
              <a:xfrm>
                <a:off x="6007810" y="1382688"/>
                <a:ext cx="8197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C0FF397-BDAB-4FB7-A981-D39FF8C81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810" y="1382688"/>
                <a:ext cx="81977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图片 35">
            <a:extLst>
              <a:ext uri="{FF2B5EF4-FFF2-40B4-BE49-F238E27FC236}">
                <a16:creationId xmlns:a16="http://schemas.microsoft.com/office/drawing/2014/main" id="{6B8DD3F5-EF0C-4FCD-95A1-F11F9BF936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14857" y="1068473"/>
            <a:ext cx="5114286" cy="428571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C33FA2F7-59B4-42C7-B867-6335386DBFED}"/>
              </a:ext>
            </a:extLst>
          </p:cNvPr>
          <p:cNvGrpSpPr/>
          <p:nvPr/>
        </p:nvGrpSpPr>
        <p:grpSpPr>
          <a:xfrm>
            <a:off x="131245" y="1361144"/>
            <a:ext cx="4220504" cy="1906182"/>
            <a:chOff x="672509" y="1256210"/>
            <a:chExt cx="4220504" cy="1906182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007BE21-8F4C-42AC-AFF9-EA5617CA2AC7}"/>
                </a:ext>
              </a:extLst>
            </p:cNvPr>
            <p:cNvSpPr txBox="1"/>
            <p:nvPr/>
          </p:nvSpPr>
          <p:spPr>
            <a:xfrm>
              <a:off x="2325561" y="2946948"/>
              <a:ext cx="6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zh-CN" altLang="en-US" sz="1400" dirty="0"/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D45494FF-62FE-4F0C-85EB-A93F9B75E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72509" y="1367616"/>
              <a:ext cx="4220504" cy="142693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8ED7D7B3-A192-40D9-A1C5-3161628625D0}"/>
                    </a:ext>
                  </a:extLst>
                </p:cNvPr>
                <p:cNvSpPr/>
                <p:nvPr/>
              </p:nvSpPr>
              <p:spPr>
                <a:xfrm>
                  <a:off x="3560984" y="2522216"/>
                  <a:ext cx="334386" cy="4585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den>
                        </m:f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BD54BE92-1384-427A-A153-A4B74CDC87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0984" y="2522216"/>
                  <a:ext cx="334386" cy="458587"/>
                </a:xfrm>
                <a:prstGeom prst="rect">
                  <a:avLst/>
                </a:prstGeom>
                <a:blipFill>
                  <a:blip r:embed="rId4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46C406F2-5353-4983-8378-ECA1B128E83D}"/>
                    </a:ext>
                  </a:extLst>
                </p:cNvPr>
                <p:cNvSpPr/>
                <p:nvPr/>
              </p:nvSpPr>
              <p:spPr>
                <a:xfrm>
                  <a:off x="1526393" y="2522216"/>
                  <a:ext cx="498983" cy="4585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den>
                        </m:f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F2D1C5BE-6077-4E3C-ABE4-D69FC38B5D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393" y="2522216"/>
                  <a:ext cx="498983" cy="45858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983FCAD1-7725-46D3-96CA-B8A1ED66438B}"/>
                    </a:ext>
                  </a:extLst>
                </p:cNvPr>
                <p:cNvSpPr/>
                <p:nvPr/>
              </p:nvSpPr>
              <p:spPr>
                <a:xfrm>
                  <a:off x="3969413" y="2516894"/>
                  <a:ext cx="804707" cy="4585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den>
                        </m:f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6FD75571-FFEB-41AB-B532-0D8B35DB92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413" y="2516894"/>
                  <a:ext cx="804707" cy="45858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BBDDFBC4-6CBB-4BBF-AAAB-7E7C0CD6A213}"/>
                    </a:ext>
                  </a:extLst>
                </p:cNvPr>
                <p:cNvSpPr/>
                <p:nvPr/>
              </p:nvSpPr>
              <p:spPr>
                <a:xfrm>
                  <a:off x="2714971" y="2537928"/>
                  <a:ext cx="804707" cy="4585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den>
                        </m:f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706C3801-7D2F-4B09-8512-D435EABFDF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4971" y="2537928"/>
                  <a:ext cx="804707" cy="458587"/>
                </a:xfrm>
                <a:prstGeom prst="rect">
                  <a:avLst/>
                </a:prstGeom>
                <a:blipFill>
                  <a:blip r:embed="rId7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4B1E1BD5-AFF1-42EC-8709-275CBE05D42C}"/>
                    </a:ext>
                  </a:extLst>
                </p:cNvPr>
                <p:cNvSpPr/>
                <p:nvPr/>
              </p:nvSpPr>
              <p:spPr>
                <a:xfrm>
                  <a:off x="2249459" y="1256210"/>
                  <a:ext cx="931024" cy="3908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2AD25EDC-D10F-4F4A-92D2-72943D9E02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9459" y="1256210"/>
                  <a:ext cx="931024" cy="390876"/>
                </a:xfrm>
                <a:prstGeom prst="rect">
                  <a:avLst/>
                </a:prstGeom>
                <a:blipFill>
                  <a:blip r:embed="rId8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8CD4171-E324-4E5B-AB07-633605D7EE3C}"/>
                  </a:ext>
                </a:extLst>
              </p:cNvPr>
              <p:cNvSpPr txBox="1"/>
              <p:nvPr/>
            </p:nvSpPr>
            <p:spPr>
              <a:xfrm>
                <a:off x="648478" y="3575372"/>
                <a:ext cx="8455392" cy="26349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/>
                  <a:t>，要重建出原信号，频谱不能混叠，要满足</a:t>
                </a:r>
                <a:endParaRPr lang="en-US" altLang="zh-CN" dirty="0"/>
              </a:p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&gt;−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对于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/>
                  <a:t>，要重建出原信号，必须让频谱的每一部分在滤波后的信号中保留完整，</a:t>
                </a:r>
                <a:endParaRPr lang="en-US" altLang="zh-CN" dirty="0"/>
              </a:p>
              <a:p>
                <a:r>
                  <a:rPr lang="zh-CN" altLang="en-US" dirty="0"/>
                  <a:t>因此有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den>
                      </m:f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den>
                      </m:f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同样有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8CD4171-E324-4E5B-AB07-633605D7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78" y="3575372"/>
                <a:ext cx="8455392" cy="2634952"/>
              </a:xfrm>
              <a:prstGeom prst="rect">
                <a:avLst/>
              </a:prstGeom>
              <a:blipFill>
                <a:blip r:embed="rId18"/>
                <a:stretch>
                  <a:fillRect l="-577" t="-1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5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D84FB3-9C06-4D5B-9A19-A7EF8E37B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/>
          <a:lstStyle/>
          <a:p>
            <a:r>
              <a:rPr lang="en-US" altLang="zh-CN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Problem Set 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96206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9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E8DC67-CB98-4329-AC60-C9A464029DFD}"/>
              </a:ext>
            </a:extLst>
          </p:cNvPr>
          <p:cNvSpPr txBox="1"/>
          <p:nvPr/>
        </p:nvSpPr>
        <p:spPr>
          <a:xfrm>
            <a:off x="537308" y="1366566"/>
            <a:ext cx="7120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主题：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采样，调制解调</a:t>
            </a:r>
          </a:p>
        </p:txBody>
      </p:sp>
    </p:spTree>
    <p:extLst>
      <p:ext uri="{BB962C8B-B14F-4D97-AF65-F5344CB8AC3E}">
        <p14:creationId xmlns:p14="http://schemas.microsoft.com/office/powerpoint/2010/main" val="31552813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1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9BF7FD08-5569-4C7F-80B8-9D1E79B55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13" y="885091"/>
            <a:ext cx="7134773" cy="53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19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1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D91140-D4A8-4F26-9523-12C7DDDF4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08" y="1057924"/>
            <a:ext cx="7189244" cy="1738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2235F63-B0F6-4B4A-B0B8-A09A7CA6BC3B}"/>
                  </a:ext>
                </a:extLst>
              </p:cNvPr>
              <p:cNvSpPr txBox="1"/>
              <p:nvPr/>
            </p:nvSpPr>
            <p:spPr>
              <a:xfrm>
                <a:off x="537308" y="3303270"/>
                <a:ext cx="81693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观察带通滤波器可知要提取的离散频率中心是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0.25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dirty="0"/>
                  <a:t>，在带通滤波器之后的与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0.25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相乘也说明了这点。因此求离散频率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0.25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dirty="0"/>
                  <a:t>对应的连续频率。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2235F63-B0F6-4B4A-B0B8-A09A7CA6B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08" y="3303270"/>
                <a:ext cx="8169352" cy="646331"/>
              </a:xfrm>
              <a:prstGeom prst="rect">
                <a:avLst/>
              </a:prstGeom>
              <a:blipFill>
                <a:blip r:embed="rId4"/>
                <a:stretch>
                  <a:fillRect l="-597" t="-6604" b="-13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256C67F5-71CC-48CF-8E26-971F086DFD4E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94112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1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D03FA9-F823-4D89-8166-F598B6A46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03" y="946054"/>
            <a:ext cx="8196393" cy="24829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7FBB9E8-8F8C-46C3-99B9-E808DB936CD3}"/>
                  </a:ext>
                </a:extLst>
              </p:cNvPr>
              <p:cNvSpPr txBox="1"/>
              <p:nvPr/>
            </p:nvSpPr>
            <p:spPr>
              <a:xfrm>
                <a:off x="537309" y="3703320"/>
                <a:ext cx="813288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b1 </a:t>
                </a:r>
                <a:r>
                  <a:rPr lang="zh-CN" altLang="en-US" dirty="0"/>
                  <a:t>错误。增加后的截止频率变为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3.2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𝑀𝐻𝑧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∗1.5=4.8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𝑀𝐻𝑧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，此时采样周期为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0.1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，对应频率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𝑀𝐻𝑧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，符合采样定理，因此不会发生混叠。</a:t>
                </a:r>
                <a:endParaRPr lang="en-US" altLang="zh-CN" dirty="0"/>
              </a:p>
              <a:p>
                <a:r>
                  <a:rPr lang="en-US" altLang="zh-CN" dirty="0"/>
                  <a:t>b2 </a:t>
                </a:r>
                <a:r>
                  <a:rPr lang="zh-CN" altLang="en-US" dirty="0"/>
                  <a:t>正确。减少后的截止频率变为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1.6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zh-CN" altLang="en-US" dirty="0"/>
                  <a:t>，需要的信号频率范围在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1.245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𝑀𝐻𝑧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~1.255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zh-CN" altLang="en-US" dirty="0"/>
                  <a:t>，没有受到影响。</a:t>
                </a:r>
                <a:endParaRPr lang="en-US" altLang="zh-CN" dirty="0"/>
              </a:p>
              <a:p>
                <a:r>
                  <a:rPr lang="en-US" altLang="zh-CN" dirty="0"/>
                  <a:t>b3 b4 </a:t>
                </a:r>
                <a:r>
                  <a:rPr lang="zh-CN" altLang="en-US" dirty="0"/>
                  <a:t>错误。改变采样周期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dirty="0"/>
                  <a:t>会改变离散频率和连续频率的对应关系，使带通滤波器提取到的信号与所需信号不同，因此会改变输出。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7FBB9E8-8F8C-46C3-99B9-E808DB936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09" y="3703320"/>
                <a:ext cx="8132888" cy="1754326"/>
              </a:xfrm>
              <a:prstGeom prst="rect">
                <a:avLst/>
              </a:prstGeom>
              <a:blipFill>
                <a:blip r:embed="rId4"/>
                <a:stretch>
                  <a:fillRect l="-600" t="-2439" b="-41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7171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1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C1898F-9774-4754-9ED9-528DC4E5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12" y="1116284"/>
            <a:ext cx="5790476" cy="4857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C9BA9E2-58B7-4E9C-9354-98F19C441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195" y="3703189"/>
            <a:ext cx="1209524" cy="1028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AFAA01E-D15C-414C-AA8E-925E3A183A5B}"/>
                  </a:ext>
                </a:extLst>
              </p:cNvPr>
              <p:cNvSpPr txBox="1"/>
              <p:nvPr/>
            </p:nvSpPr>
            <p:spPr>
              <a:xfrm>
                <a:off x="362312" y="2017055"/>
                <a:ext cx="63467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没有什么影响，因为下一步</a:t>
                </a:r>
                <a:r>
                  <a:rPr lang="en-US" altLang="zh-CN" dirty="0"/>
                  <a:t>LPF2</a:t>
                </a:r>
                <a:r>
                  <a:rPr lang="zh-CN" altLang="en-US" dirty="0"/>
                  <a:t>的截止频率正好是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±0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.001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r>
                  <a:rPr lang="zh-CN" altLang="en-US" dirty="0"/>
                  <a:t>和带通滤波器提取的范围相同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AFAA01E-D15C-414C-AA8E-925E3A183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12" y="2017055"/>
                <a:ext cx="6346737" cy="646331"/>
              </a:xfrm>
              <a:prstGeom prst="rect">
                <a:avLst/>
              </a:prstGeom>
              <a:blipFill>
                <a:blip r:embed="rId5"/>
                <a:stretch>
                  <a:fillRect l="-768" t="-6604" r="-96" b="-13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B9CDF6CF-3C75-4F69-B4A1-DD0354E171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386" y="3668698"/>
            <a:ext cx="2323809" cy="1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292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1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35DD2C8-AE7E-4FB5-B637-C30E7633BAAA}"/>
              </a:ext>
            </a:extLst>
          </p:cNvPr>
          <p:cNvGrpSpPr/>
          <p:nvPr/>
        </p:nvGrpSpPr>
        <p:grpSpPr>
          <a:xfrm>
            <a:off x="362312" y="757612"/>
            <a:ext cx="7942739" cy="2546626"/>
            <a:chOff x="362312" y="2995195"/>
            <a:chExt cx="7942739" cy="254662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FE716B2-2ABE-42B7-8CB7-D2D9535E698D}"/>
                </a:ext>
              </a:extLst>
            </p:cNvPr>
            <p:cNvGrpSpPr/>
            <p:nvPr/>
          </p:nvGrpSpPr>
          <p:grpSpPr>
            <a:xfrm>
              <a:off x="362312" y="3069337"/>
              <a:ext cx="7942739" cy="2472484"/>
              <a:chOff x="2579255" y="4005987"/>
              <a:chExt cx="8297751" cy="2729630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B2D3FF3A-D4A2-4BF9-B054-07992AB56E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9255" y="4005987"/>
                <a:ext cx="8088745" cy="1660603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B5FDB7E2-5C8D-4AF8-8A64-46BB14811B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9255" y="5513946"/>
                <a:ext cx="8297751" cy="1221671"/>
              </a:xfrm>
              <a:prstGeom prst="rect">
                <a:avLst/>
              </a:prstGeom>
            </p:spPr>
          </p:pic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AC63269-CE6C-4DB2-8537-A5929B3D13CC}"/>
                </a:ext>
              </a:extLst>
            </p:cNvPr>
            <p:cNvSpPr txBox="1"/>
            <p:nvPr/>
          </p:nvSpPr>
          <p:spPr>
            <a:xfrm>
              <a:off x="821539" y="2995195"/>
              <a:ext cx="3129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2F6A68D-D104-4809-B5A8-D070E04F8534}"/>
                </a:ext>
              </a:extLst>
            </p:cNvPr>
            <p:cNvSpPr txBox="1"/>
            <p:nvPr/>
          </p:nvSpPr>
          <p:spPr>
            <a:xfrm>
              <a:off x="531996" y="3319533"/>
              <a:ext cx="42832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d1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A0F1BBF-4D34-49A8-B2FA-BCD0DBBEFD0A}"/>
                </a:ext>
              </a:extLst>
            </p:cNvPr>
            <p:cNvSpPr txBox="1"/>
            <p:nvPr/>
          </p:nvSpPr>
          <p:spPr>
            <a:xfrm>
              <a:off x="517767" y="3862811"/>
              <a:ext cx="42832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d2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4E05347-FB0B-4490-BE29-2D22D955042E}"/>
                </a:ext>
              </a:extLst>
            </p:cNvPr>
            <p:cNvSpPr txBox="1"/>
            <p:nvPr/>
          </p:nvSpPr>
          <p:spPr>
            <a:xfrm>
              <a:off x="517767" y="4385967"/>
              <a:ext cx="42832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d3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82C6489-DCDE-42CB-A1DA-52CE78C547E9}"/>
                </a:ext>
              </a:extLst>
            </p:cNvPr>
            <p:cNvSpPr txBox="1"/>
            <p:nvPr/>
          </p:nvSpPr>
          <p:spPr>
            <a:xfrm>
              <a:off x="525713" y="4727326"/>
              <a:ext cx="42832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d4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B9F1DF9-AB0F-437D-BC77-3AB3A32FB891}"/>
                </a:ext>
              </a:extLst>
            </p:cNvPr>
            <p:cNvSpPr txBox="1"/>
            <p:nvPr/>
          </p:nvSpPr>
          <p:spPr>
            <a:xfrm>
              <a:off x="517767" y="5149708"/>
              <a:ext cx="428322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d3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12255CF9-60C1-4C00-875F-41F5477BA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312" y="3304238"/>
            <a:ext cx="1771429" cy="12095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6C57C05-6D1F-46E2-9521-9D6F26ECF1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2311" y="3292808"/>
            <a:ext cx="1200000" cy="1066667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984D9E22-1A49-4538-B77B-C4CD2A31A410}"/>
              </a:ext>
            </a:extLst>
          </p:cNvPr>
          <p:cNvGrpSpPr/>
          <p:nvPr/>
        </p:nvGrpSpPr>
        <p:grpSpPr>
          <a:xfrm>
            <a:off x="4875404" y="3358265"/>
            <a:ext cx="3229583" cy="1208742"/>
            <a:chOff x="4027251" y="3900791"/>
            <a:chExt cx="3229583" cy="1208742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951C460-5ABA-44F2-AC4B-4FE8D0350C2C}"/>
                </a:ext>
              </a:extLst>
            </p:cNvPr>
            <p:cNvCxnSpPr/>
            <p:nvPr/>
          </p:nvCxnSpPr>
          <p:spPr>
            <a:xfrm>
              <a:off x="4027251" y="4581728"/>
              <a:ext cx="32295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187AE1F2-8D51-4659-BFE0-70D9C22C2D80}"/>
                </a:ext>
              </a:extLst>
            </p:cNvPr>
            <p:cNvCxnSpPr/>
            <p:nvPr/>
          </p:nvCxnSpPr>
          <p:spPr>
            <a:xfrm>
              <a:off x="5505856" y="3900791"/>
              <a:ext cx="0" cy="8271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742DEC7-7A2F-48D3-9B3B-408A0687446F}"/>
                </a:ext>
              </a:extLst>
            </p:cNvPr>
            <p:cNvSpPr/>
            <p:nvPr/>
          </p:nvSpPr>
          <p:spPr>
            <a:xfrm>
              <a:off x="5408579" y="4007796"/>
              <a:ext cx="194553" cy="5739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B7544F1-7549-4843-92C3-09A9267C3ABB}"/>
                </a:ext>
              </a:extLst>
            </p:cNvPr>
            <p:cNvSpPr/>
            <p:nvPr/>
          </p:nvSpPr>
          <p:spPr>
            <a:xfrm>
              <a:off x="6246417" y="4297255"/>
              <a:ext cx="194553" cy="2820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EDCAC21-CDF8-41C1-8086-18DDA4F32769}"/>
                </a:ext>
              </a:extLst>
            </p:cNvPr>
            <p:cNvSpPr/>
            <p:nvPr/>
          </p:nvSpPr>
          <p:spPr>
            <a:xfrm>
              <a:off x="4570742" y="4308970"/>
              <a:ext cx="194552" cy="2773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C8272146-3EF6-4479-92E5-11E2BE7C0024}"/>
                    </a:ext>
                  </a:extLst>
                </p:cNvPr>
                <p:cNvSpPr txBox="1"/>
                <p:nvPr/>
              </p:nvSpPr>
              <p:spPr>
                <a:xfrm>
                  <a:off x="5499130" y="4847923"/>
                  <a:ext cx="64613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00" b="0" i="1" smtClean="0">
                            <a:latin typeface="Cambria Math" panose="02040503050406030204" pitchFamily="18" charset="0"/>
                          </a:rPr>
                          <m:t>0.001</m:t>
                        </m:r>
                        <m:r>
                          <a:rPr lang="zh-CN" altLang="en-US" sz="11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C8272146-3EF6-4479-92E5-11E2BE7C00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9130" y="4847923"/>
                  <a:ext cx="646139" cy="2616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AEE2335-0EAC-4C3D-962B-D04DDAB88988}"/>
                </a:ext>
              </a:extLst>
            </p:cNvPr>
            <p:cNvCxnSpPr/>
            <p:nvPr/>
          </p:nvCxnSpPr>
          <p:spPr>
            <a:xfrm>
              <a:off x="6343693" y="4007796"/>
              <a:ext cx="0" cy="7200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8FDC63EC-724F-4574-9B30-1ECEAB3B035A}"/>
                    </a:ext>
                  </a:extLst>
                </p:cNvPr>
                <p:cNvSpPr txBox="1"/>
                <p:nvPr/>
              </p:nvSpPr>
              <p:spPr>
                <a:xfrm>
                  <a:off x="6321117" y="4590486"/>
                  <a:ext cx="56759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00" b="0" i="1" smtClean="0">
                            <a:latin typeface="Cambria Math" panose="02040503050406030204" pitchFamily="18" charset="0"/>
                          </a:rPr>
                          <m:t>0.25</m:t>
                        </m:r>
                        <m:r>
                          <a:rPr lang="zh-CN" altLang="en-US" sz="11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8FDC63EC-724F-4574-9B30-1ECEAB3B03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1117" y="4590486"/>
                  <a:ext cx="567591" cy="2616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ECD7CEC-D591-42FA-872C-75A13DC1C1DB}"/>
                    </a:ext>
                  </a:extLst>
                </p:cNvPr>
                <p:cNvSpPr txBox="1"/>
                <p:nvPr/>
              </p:nvSpPr>
              <p:spPr>
                <a:xfrm>
                  <a:off x="4616912" y="4586313"/>
                  <a:ext cx="67338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00" b="0" i="1" smtClean="0">
                            <a:latin typeface="Cambria Math" panose="02040503050406030204" pitchFamily="18" charset="0"/>
                          </a:rPr>
                          <m:t>−0.25</m:t>
                        </m:r>
                        <m:r>
                          <a:rPr lang="zh-CN" altLang="en-US" sz="11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ECD7CEC-D591-42FA-872C-75A13DC1C1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6912" y="4586313"/>
                  <a:ext cx="673389" cy="2616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576F0D4C-F945-429C-87BA-E380AD2DBD7D}"/>
                </a:ext>
              </a:extLst>
            </p:cNvPr>
            <p:cNvCxnSpPr/>
            <p:nvPr/>
          </p:nvCxnSpPr>
          <p:spPr>
            <a:xfrm>
              <a:off x="4668018" y="3994088"/>
              <a:ext cx="0" cy="7200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3CC85383-DF57-455B-8780-0A894A46BD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22586" y="4597097"/>
              <a:ext cx="180158" cy="2508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E54389BA-3025-44F2-923D-712792F36F77}"/>
              </a:ext>
            </a:extLst>
          </p:cNvPr>
          <p:cNvSpPr txBox="1"/>
          <p:nvPr/>
        </p:nvSpPr>
        <p:spPr>
          <a:xfrm>
            <a:off x="559388" y="4744963"/>
            <a:ext cx="8132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d1 </a:t>
            </a:r>
            <a:r>
              <a:rPr lang="zh-CN" altLang="en-US" dirty="0"/>
              <a:t>错误。带通滤波器已经滤去非所需广播站的信号。</a:t>
            </a:r>
            <a:endParaRPr lang="en-US" altLang="zh-CN" dirty="0"/>
          </a:p>
          <a:p>
            <a:r>
              <a:rPr lang="en-US" altLang="zh-CN" dirty="0"/>
              <a:t>d2 </a:t>
            </a:r>
            <a:r>
              <a:rPr lang="zh-CN" altLang="en-US" dirty="0"/>
              <a:t>错误。如果将截止频率调得非常大，确实可能会影响信号输出，但这种现象不是混叠。</a:t>
            </a:r>
            <a:endParaRPr lang="en-US" altLang="zh-CN" dirty="0"/>
          </a:p>
          <a:p>
            <a:r>
              <a:rPr lang="en-US" altLang="zh-CN" dirty="0"/>
              <a:t>d3 </a:t>
            </a:r>
            <a:r>
              <a:rPr lang="zh-CN" altLang="en-US" dirty="0"/>
              <a:t>正确。（见右侧频谱示意图）</a:t>
            </a:r>
            <a:endParaRPr lang="en-US" altLang="zh-CN" dirty="0"/>
          </a:p>
          <a:p>
            <a:r>
              <a:rPr lang="en-US" altLang="zh-CN" dirty="0"/>
              <a:t>d4 </a:t>
            </a:r>
            <a:r>
              <a:rPr lang="zh-CN" altLang="en-US" dirty="0"/>
              <a:t>错误。减少截止频率影响了信号内容。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D4AE002-4E39-41A3-8BCA-ACA185DA35D3}"/>
              </a:ext>
            </a:extLst>
          </p:cNvPr>
          <p:cNvSpPr txBox="1"/>
          <p:nvPr/>
        </p:nvSpPr>
        <p:spPr>
          <a:xfrm>
            <a:off x="3697966" y="341405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经过余弦函数相乘处理</a:t>
            </a:r>
            <a:endParaRPr lang="en-US" altLang="zh-CN" sz="1200" dirty="0"/>
          </a:p>
          <a:p>
            <a:r>
              <a:rPr lang="zh-CN" altLang="en-US" sz="1200" dirty="0"/>
              <a:t>的信号频谱</a:t>
            </a:r>
          </a:p>
        </p:txBody>
      </p:sp>
    </p:spTree>
    <p:extLst>
      <p:ext uri="{BB962C8B-B14F-4D97-AF65-F5344CB8AC3E}">
        <p14:creationId xmlns:p14="http://schemas.microsoft.com/office/powerpoint/2010/main" val="2141821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1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207EE2-A716-47D3-8720-A57C2AC7A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666" y="1182102"/>
            <a:ext cx="5666667" cy="7904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1BBA0B2-57D2-45EB-B59C-6C89BEFC04A4}"/>
              </a:ext>
            </a:extLst>
          </p:cNvPr>
          <p:cNvSpPr txBox="1"/>
          <p:nvPr/>
        </p:nvSpPr>
        <p:spPr>
          <a:xfrm>
            <a:off x="2080260" y="37261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A34C233-04F2-4B1E-A105-B1777D35946D}"/>
                  </a:ext>
                </a:extLst>
              </p:cNvPr>
              <p:cNvSpPr txBox="1"/>
              <p:nvPr/>
            </p:nvSpPr>
            <p:spPr>
              <a:xfrm>
                <a:off x="1738666" y="3587680"/>
                <a:ext cx="59876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求证：将一个周期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分为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/>
                  <a:t>段，所有段的对应点之和为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</a:t>
                </a:r>
                <a:endParaRPr lang="en-US" altLang="zh-CN" dirty="0"/>
              </a:p>
              <a:p>
                <a:r>
                  <a:rPr lang="zh-CN" altLang="en-US" dirty="0"/>
                  <a:t>那么傅里叶系数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，当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/>
                  <a:t>的倍数时为</a:t>
                </a:r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A34C233-04F2-4B1E-A105-B1777D359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666" y="3587680"/>
                <a:ext cx="5987601" cy="646331"/>
              </a:xfrm>
              <a:prstGeom prst="rect">
                <a:avLst/>
              </a:prstGeom>
              <a:blipFill>
                <a:blip r:embed="rId4"/>
                <a:stretch>
                  <a:fillRect l="-815" t="-6604" r="-204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F68A5A41-8F1D-4310-9B52-ECE98F682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804" y="2174428"/>
            <a:ext cx="4952381" cy="11523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D45B7D-E14A-40C1-B02B-C0AA01105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564" y="4813627"/>
            <a:ext cx="2419048" cy="6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89414E0-690C-43B3-8EAF-20865D50E8B1}"/>
                  </a:ext>
                </a:extLst>
              </p:cNvPr>
              <p:cNvSpPr txBox="1"/>
              <p:nvPr/>
            </p:nvSpPr>
            <p:spPr>
              <a:xfrm>
                <a:off x="6165564" y="5413627"/>
                <a:ext cx="2031325" cy="796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/>
                  <a:t>题设条件可能有误，应该是</a:t>
                </a:r>
                <a:endParaRPr lang="en-US" altLang="zh-CN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f>
                            <m:f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  <m: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89414E0-690C-43B3-8EAF-20865D50E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564" y="5413627"/>
                <a:ext cx="2031325" cy="7966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41485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2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5F60B5-B727-4C6D-9955-92827A67F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52" y="809952"/>
            <a:ext cx="8238095" cy="5238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AE673B8-9071-4DBE-974B-8C6B0D8587E5}"/>
                  </a:ext>
                </a:extLst>
              </p:cNvPr>
              <p:cNvSpPr txBox="1"/>
              <p:nvPr/>
            </p:nvSpPr>
            <p:spPr>
              <a:xfrm>
                <a:off x="669911" y="5935126"/>
                <a:ext cx="8342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这个系统和“标准流程”的差别在于输入信号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频谱范围太宽，会发生混叠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AE673B8-9071-4DBE-974B-8C6B0D858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11" y="5935126"/>
                <a:ext cx="8342155" cy="369332"/>
              </a:xfrm>
              <a:prstGeom prst="rect">
                <a:avLst/>
              </a:prstGeom>
              <a:blipFill>
                <a:blip r:embed="rId4"/>
                <a:stretch>
                  <a:fillRect l="-658" t="-11667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45677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2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AE673B8-9071-4DBE-974B-8C6B0D8587E5}"/>
                  </a:ext>
                </a:extLst>
              </p:cNvPr>
              <p:cNvSpPr txBox="1"/>
              <p:nvPr/>
            </p:nvSpPr>
            <p:spPr>
              <a:xfrm>
                <a:off x="669911" y="1043086"/>
                <a:ext cx="8342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这个系统和“标准流程”的差别在于输入信号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频谱范围太宽，会发生混叠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AE673B8-9071-4DBE-974B-8C6B0D858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11" y="1043086"/>
                <a:ext cx="8342155" cy="369332"/>
              </a:xfrm>
              <a:prstGeom prst="rect">
                <a:avLst/>
              </a:prstGeom>
              <a:blipFill>
                <a:blip r:embed="rId3"/>
                <a:stretch>
                  <a:fillRect l="-658" t="-9836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54677493-4314-4CAA-B340-4DB6F0C23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714" y="1643447"/>
            <a:ext cx="4428571" cy="15238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99A0E4-06F9-43D9-8744-5447F57D5402}"/>
                  </a:ext>
                </a:extLst>
              </p:cNvPr>
              <p:cNvSpPr txBox="1"/>
              <p:nvPr/>
            </p:nvSpPr>
            <p:spPr>
              <a:xfrm>
                <a:off x="5496464" y="2918850"/>
                <a:ext cx="506997" cy="611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99A0E4-06F9-43D9-8744-5447F57D5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464" y="2918850"/>
                <a:ext cx="506997" cy="6111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DE9DA3C-E7F7-4CA6-8A16-DF5473C4D414}"/>
                  </a:ext>
                </a:extLst>
              </p:cNvPr>
              <p:cNvSpPr txBox="1"/>
              <p:nvPr/>
            </p:nvSpPr>
            <p:spPr>
              <a:xfrm>
                <a:off x="4571999" y="2966748"/>
                <a:ext cx="502061" cy="563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DE9DA3C-E7F7-4CA6-8A16-DF5473C4D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2966748"/>
                <a:ext cx="502061" cy="5632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D156577-CC35-46D6-A415-0416B36C0DC5}"/>
                  </a:ext>
                </a:extLst>
              </p:cNvPr>
              <p:cNvSpPr txBox="1"/>
              <p:nvPr/>
            </p:nvSpPr>
            <p:spPr>
              <a:xfrm>
                <a:off x="5176317" y="2918850"/>
                <a:ext cx="506997" cy="611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D156577-CC35-46D6-A415-0416B36C0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317" y="2918850"/>
                <a:ext cx="506997" cy="6111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C2CAEE2-5940-4825-BB88-A9C6CA6ECDB2}"/>
                  </a:ext>
                </a:extLst>
              </p:cNvPr>
              <p:cNvSpPr/>
              <p:nvPr/>
            </p:nvSpPr>
            <p:spPr>
              <a:xfrm>
                <a:off x="4210590" y="2918850"/>
                <a:ext cx="3658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C2CAEE2-5940-4825-BB88-A9C6CA6ECD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590" y="2918850"/>
                <a:ext cx="36580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3202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2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E673B8-9071-4DBE-974B-8C6B0D8587E5}"/>
              </a:ext>
            </a:extLst>
          </p:cNvPr>
          <p:cNvSpPr txBox="1"/>
          <p:nvPr/>
        </p:nvSpPr>
        <p:spPr>
          <a:xfrm>
            <a:off x="669911" y="2048700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题目</a:t>
            </a:r>
            <a:r>
              <a:rPr lang="en-US" altLang="zh-CN" dirty="0"/>
              <a:t>a</a:t>
            </a:r>
            <a:r>
              <a:rPr lang="zh-CN" altLang="en-US" dirty="0"/>
              <a:t>：演示混叠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52B0240-7628-4B34-9F44-844A57810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524" y="1043086"/>
            <a:ext cx="5380952" cy="8476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CA77F6-CB7C-4C12-B072-2EE908E4085D}"/>
                  </a:ext>
                </a:extLst>
              </p:cNvPr>
              <p:cNvSpPr txBox="1"/>
              <p:nvPr/>
            </p:nvSpPr>
            <p:spPr>
              <a:xfrm>
                <a:off x="669911" y="2576027"/>
                <a:ext cx="8327793" cy="13375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𝜋𝛿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𝜋𝛿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CA77F6-CB7C-4C12-B072-2EE908E40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11" y="2576027"/>
                <a:ext cx="8327793" cy="13375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8FF5EE6-BA66-4712-98B2-1589A22040DD}"/>
                  </a:ext>
                </a:extLst>
              </p:cNvPr>
              <p:cNvSpPr txBox="1"/>
              <p:nvPr/>
            </p:nvSpPr>
            <p:spPr>
              <a:xfrm>
                <a:off x="3791742" y="5346971"/>
                <a:ext cx="506997" cy="611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8FF5EE6-BA66-4712-98B2-1589A2204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2" y="5346971"/>
                <a:ext cx="506997" cy="6111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CF34399-1EB5-49C7-92E4-82F44D990786}"/>
                  </a:ext>
                </a:extLst>
              </p:cNvPr>
              <p:cNvSpPr txBox="1"/>
              <p:nvPr/>
            </p:nvSpPr>
            <p:spPr>
              <a:xfrm>
                <a:off x="2581011" y="5394869"/>
                <a:ext cx="502061" cy="563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CF34399-1EB5-49C7-92E4-82F44D990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011" y="5394869"/>
                <a:ext cx="502061" cy="5632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2E07307-4848-4E30-A09A-2879DC38E318}"/>
                  </a:ext>
                </a:extLst>
              </p:cNvPr>
              <p:cNvSpPr txBox="1"/>
              <p:nvPr/>
            </p:nvSpPr>
            <p:spPr>
              <a:xfrm>
                <a:off x="3294078" y="5346971"/>
                <a:ext cx="506997" cy="611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2E07307-4848-4E30-A09A-2879DC38E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078" y="5346971"/>
                <a:ext cx="506997" cy="6111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F6D3DCF-8839-4701-9212-2C67658778CD}"/>
                  </a:ext>
                </a:extLst>
              </p:cNvPr>
              <p:cNvSpPr/>
              <p:nvPr/>
            </p:nvSpPr>
            <p:spPr>
              <a:xfrm>
                <a:off x="2219602" y="5346971"/>
                <a:ext cx="3658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F6D3DCF-8839-4701-9212-2C6765877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602" y="5346971"/>
                <a:ext cx="36580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8D101B7-3856-4F18-B80A-1220E65605F0}"/>
              </a:ext>
            </a:extLst>
          </p:cNvPr>
          <p:cNvCxnSpPr/>
          <p:nvPr/>
        </p:nvCxnSpPr>
        <p:spPr>
          <a:xfrm>
            <a:off x="537308" y="5346971"/>
            <a:ext cx="38822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278B205-305A-4E62-B149-D6AA16A9373B}"/>
              </a:ext>
            </a:extLst>
          </p:cNvPr>
          <p:cNvCxnSpPr>
            <a:cxnSpLocks/>
          </p:cNvCxnSpPr>
          <p:nvPr/>
        </p:nvCxnSpPr>
        <p:spPr>
          <a:xfrm flipV="1">
            <a:off x="2832042" y="4556760"/>
            <a:ext cx="2598" cy="792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7635C79-4197-4E68-A44B-76165917F27D}"/>
              </a:ext>
            </a:extLst>
          </p:cNvPr>
          <p:cNvCxnSpPr>
            <a:cxnSpLocks/>
          </p:cNvCxnSpPr>
          <p:nvPr/>
        </p:nvCxnSpPr>
        <p:spPr>
          <a:xfrm flipV="1">
            <a:off x="1962409" y="4556760"/>
            <a:ext cx="2598" cy="792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9B1290B-1E65-404F-B9C5-1B4566C625AB}"/>
                  </a:ext>
                </a:extLst>
              </p:cNvPr>
              <p:cNvSpPr txBox="1"/>
              <p:nvPr/>
            </p:nvSpPr>
            <p:spPr>
              <a:xfrm>
                <a:off x="1605580" y="5394869"/>
                <a:ext cx="713657" cy="563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9B1290B-1E65-404F-B9C5-1B4566C62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580" y="5394869"/>
                <a:ext cx="713657" cy="5632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F6CB69D-9CB8-44C5-8B4C-DAD888074C11}"/>
                  </a:ext>
                </a:extLst>
              </p:cNvPr>
              <p:cNvSpPr txBox="1"/>
              <p:nvPr/>
            </p:nvSpPr>
            <p:spPr>
              <a:xfrm>
                <a:off x="764865" y="5361210"/>
                <a:ext cx="718595" cy="616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F6CB69D-9CB8-44C5-8B4C-DAD888074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65" y="5361210"/>
                <a:ext cx="718595" cy="6167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DB7D3ED-FC50-4542-B1EE-17F19C6A3E67}"/>
              </a:ext>
            </a:extLst>
          </p:cNvPr>
          <p:cNvCxnSpPr>
            <a:cxnSpLocks/>
          </p:cNvCxnSpPr>
          <p:nvPr/>
        </p:nvCxnSpPr>
        <p:spPr>
          <a:xfrm flipV="1">
            <a:off x="1346482" y="4554582"/>
            <a:ext cx="2598" cy="792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BEFC614-EAB4-4FC1-80D9-DE92C1DF7523}"/>
              </a:ext>
            </a:extLst>
          </p:cNvPr>
          <p:cNvCxnSpPr>
            <a:cxnSpLocks/>
          </p:cNvCxnSpPr>
          <p:nvPr/>
        </p:nvCxnSpPr>
        <p:spPr>
          <a:xfrm flipV="1">
            <a:off x="3472169" y="4554582"/>
            <a:ext cx="2598" cy="792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935A2C9-0508-402E-A786-381C67BF8075}"/>
                  </a:ext>
                </a:extLst>
              </p:cNvPr>
              <p:cNvSpPr txBox="1"/>
              <p:nvPr/>
            </p:nvSpPr>
            <p:spPr>
              <a:xfrm>
                <a:off x="2710736" y="4163480"/>
                <a:ext cx="378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935A2C9-0508-402E-A786-381C67BF8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736" y="4163480"/>
                <a:ext cx="37875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3EFD92D-6944-41FA-A84B-C8710E34C61D}"/>
                  </a:ext>
                </a:extLst>
              </p:cNvPr>
              <p:cNvSpPr txBox="1"/>
              <p:nvPr/>
            </p:nvSpPr>
            <p:spPr>
              <a:xfrm>
                <a:off x="1838974" y="4185250"/>
                <a:ext cx="378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3EFD92D-6944-41FA-A84B-C8710E34C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974" y="4185250"/>
                <a:ext cx="37875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C59CFB9-CE82-489D-9230-20DCA5998F56}"/>
                  </a:ext>
                </a:extLst>
              </p:cNvPr>
              <p:cNvSpPr txBox="1"/>
              <p:nvPr/>
            </p:nvSpPr>
            <p:spPr>
              <a:xfrm>
                <a:off x="3412984" y="4163480"/>
                <a:ext cx="378758" cy="565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C59CFB9-CE82-489D-9230-20DCA5998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984" y="4163480"/>
                <a:ext cx="378758" cy="5650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2217119-D2FB-443F-B83E-035B3535C47E}"/>
                  </a:ext>
                </a:extLst>
              </p:cNvPr>
              <p:cNvSpPr txBox="1"/>
              <p:nvPr/>
            </p:nvSpPr>
            <p:spPr>
              <a:xfrm>
                <a:off x="853689" y="4138758"/>
                <a:ext cx="590354" cy="565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2217119-D2FB-443F-B83E-035B3535C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89" y="4138758"/>
                <a:ext cx="590354" cy="56502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8663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2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CA77F6-CB7C-4C12-B072-2EE908E4085D}"/>
                  </a:ext>
                </a:extLst>
              </p:cNvPr>
              <p:cNvSpPr txBox="1"/>
              <p:nvPr/>
            </p:nvSpPr>
            <p:spPr>
              <a:xfrm>
                <a:off x="2315020" y="1009580"/>
                <a:ext cx="9330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CA77F6-CB7C-4C12-B072-2EE908E40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020" y="1009580"/>
                <a:ext cx="93307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D9D9977C-79C9-4E88-9AF1-3375935C861E}"/>
              </a:ext>
            </a:extLst>
          </p:cNvPr>
          <p:cNvGrpSpPr/>
          <p:nvPr/>
        </p:nvGrpSpPr>
        <p:grpSpPr>
          <a:xfrm>
            <a:off x="781227" y="1340209"/>
            <a:ext cx="3882292" cy="1833613"/>
            <a:chOff x="537308" y="4144369"/>
            <a:chExt cx="3882292" cy="18336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D8FF5EE6-BA66-4712-98B2-1589A22040DD}"/>
                    </a:ext>
                  </a:extLst>
                </p:cNvPr>
                <p:cNvSpPr txBox="1"/>
                <p:nvPr/>
              </p:nvSpPr>
              <p:spPr>
                <a:xfrm>
                  <a:off x="3791742" y="5346971"/>
                  <a:ext cx="506997" cy="6111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D8FF5EE6-BA66-4712-98B2-1589A22040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1742" y="5346971"/>
                  <a:ext cx="506997" cy="6111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CCF34399-1EB5-49C7-92E4-82F44D990786}"/>
                    </a:ext>
                  </a:extLst>
                </p:cNvPr>
                <p:cNvSpPr txBox="1"/>
                <p:nvPr/>
              </p:nvSpPr>
              <p:spPr>
                <a:xfrm>
                  <a:off x="2581011" y="5394869"/>
                  <a:ext cx="502061" cy="563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CCF34399-1EB5-49C7-92E4-82F44D990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1011" y="5394869"/>
                  <a:ext cx="502061" cy="5632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D2E07307-4848-4E30-A09A-2879DC38E318}"/>
                    </a:ext>
                  </a:extLst>
                </p:cNvPr>
                <p:cNvSpPr txBox="1"/>
                <p:nvPr/>
              </p:nvSpPr>
              <p:spPr>
                <a:xfrm>
                  <a:off x="3294078" y="5346971"/>
                  <a:ext cx="506997" cy="6111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D2E07307-4848-4E30-A09A-2879DC38E3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4078" y="5346971"/>
                  <a:ext cx="506997" cy="61112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9F6D3DCF-8839-4701-9212-2C67658778CD}"/>
                    </a:ext>
                  </a:extLst>
                </p:cNvPr>
                <p:cNvSpPr/>
                <p:nvPr/>
              </p:nvSpPr>
              <p:spPr>
                <a:xfrm>
                  <a:off x="2219602" y="5346971"/>
                  <a:ext cx="3658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9F6D3DCF-8839-4701-9212-2C67658778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9602" y="5346971"/>
                  <a:ext cx="36580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8D101B7-3856-4F18-B80A-1220E65605F0}"/>
                </a:ext>
              </a:extLst>
            </p:cNvPr>
            <p:cNvCxnSpPr/>
            <p:nvPr/>
          </p:nvCxnSpPr>
          <p:spPr>
            <a:xfrm>
              <a:off x="537308" y="5346971"/>
              <a:ext cx="38822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3278B205-305A-4E62-B149-D6AA16A93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2042" y="4556760"/>
              <a:ext cx="2598" cy="792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17635C79-4197-4E68-A44B-76165917F2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2409" y="4556760"/>
              <a:ext cx="2598" cy="792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9B1290B-1E65-404F-B9C5-1B4566C625AB}"/>
                    </a:ext>
                  </a:extLst>
                </p:cNvPr>
                <p:cNvSpPr txBox="1"/>
                <p:nvPr/>
              </p:nvSpPr>
              <p:spPr>
                <a:xfrm>
                  <a:off x="1605580" y="5394869"/>
                  <a:ext cx="713657" cy="563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9B1290B-1E65-404F-B9C5-1B4566C625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5580" y="5394869"/>
                  <a:ext cx="713657" cy="5632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CF6CB69D-9CB8-44C5-8B4C-DAD888074C11}"/>
                    </a:ext>
                  </a:extLst>
                </p:cNvPr>
                <p:cNvSpPr txBox="1"/>
                <p:nvPr/>
              </p:nvSpPr>
              <p:spPr>
                <a:xfrm>
                  <a:off x="764865" y="5361210"/>
                  <a:ext cx="718595" cy="6167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CF6CB69D-9CB8-44C5-8B4C-DAD888074C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865" y="5361210"/>
                  <a:ext cx="718595" cy="61677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BDB7D3ED-FC50-4542-B1EE-17F19C6A3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6482" y="4554582"/>
              <a:ext cx="2598" cy="792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FBEFC614-EAB4-4FC1-80D9-DE92C1DF75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2169" y="4554582"/>
              <a:ext cx="2598" cy="792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B935A2C9-0508-402E-A786-381C67BF8075}"/>
                    </a:ext>
                  </a:extLst>
                </p:cNvPr>
                <p:cNvSpPr txBox="1"/>
                <p:nvPr/>
              </p:nvSpPr>
              <p:spPr>
                <a:xfrm>
                  <a:off x="2710736" y="4163480"/>
                  <a:ext cx="3787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B935A2C9-0508-402E-A786-381C67BF80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0736" y="4163480"/>
                  <a:ext cx="37875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B3EFD92D-6944-41FA-A84B-C8710E34C61D}"/>
                    </a:ext>
                  </a:extLst>
                </p:cNvPr>
                <p:cNvSpPr txBox="1"/>
                <p:nvPr/>
              </p:nvSpPr>
              <p:spPr>
                <a:xfrm>
                  <a:off x="1838974" y="4185250"/>
                  <a:ext cx="3787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B3EFD92D-6944-41FA-A84B-C8710E34C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8974" y="4185250"/>
                  <a:ext cx="37875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6C59CFB9-CE82-489D-9230-20DCA5998F56}"/>
                    </a:ext>
                  </a:extLst>
                </p:cNvPr>
                <p:cNvSpPr txBox="1"/>
                <p:nvPr/>
              </p:nvSpPr>
              <p:spPr>
                <a:xfrm>
                  <a:off x="3407823" y="4159089"/>
                  <a:ext cx="378758" cy="5650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6C59CFB9-CE82-489D-9230-20DCA5998F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7823" y="4159089"/>
                  <a:ext cx="378758" cy="56502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2217119-D2FB-443F-B83E-035B3535C47E}"/>
                    </a:ext>
                  </a:extLst>
                </p:cNvPr>
                <p:cNvSpPr txBox="1"/>
                <p:nvPr/>
              </p:nvSpPr>
              <p:spPr>
                <a:xfrm>
                  <a:off x="839612" y="4144369"/>
                  <a:ext cx="590354" cy="5650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2217119-D2FB-443F-B83E-035B3535C4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612" y="4144369"/>
                  <a:ext cx="590354" cy="56502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BF9F0A4-1F44-4E66-ACE4-F5C85A5FCC83}"/>
                  </a:ext>
                </a:extLst>
              </p:cNvPr>
              <p:cNvSpPr txBox="1"/>
              <p:nvPr/>
            </p:nvSpPr>
            <p:spPr>
              <a:xfrm>
                <a:off x="6287457" y="1009580"/>
                <a:ext cx="9286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BF9F0A4-1F44-4E66-ACE4-F5C85A5FC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57" y="1009580"/>
                <a:ext cx="928652" cy="369332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12528D3D-E15A-4BEE-84B6-D54A334B0553}"/>
              </a:ext>
            </a:extLst>
          </p:cNvPr>
          <p:cNvGrpSpPr/>
          <p:nvPr/>
        </p:nvGrpSpPr>
        <p:grpSpPr>
          <a:xfrm>
            <a:off x="4814545" y="1333193"/>
            <a:ext cx="3882292" cy="1840629"/>
            <a:chOff x="537308" y="4137353"/>
            <a:chExt cx="3882292" cy="1840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994F3010-2392-4CAF-A503-55187079ADC4}"/>
                    </a:ext>
                  </a:extLst>
                </p:cNvPr>
                <p:cNvSpPr txBox="1"/>
                <p:nvPr/>
              </p:nvSpPr>
              <p:spPr>
                <a:xfrm>
                  <a:off x="3791742" y="5346971"/>
                  <a:ext cx="506997" cy="6111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994F3010-2392-4CAF-A503-55187079AD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1742" y="5346971"/>
                  <a:ext cx="506997" cy="61112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7EB1EA6E-2818-47D7-9407-6C5469A27F15}"/>
                    </a:ext>
                  </a:extLst>
                </p:cNvPr>
                <p:cNvSpPr txBox="1"/>
                <p:nvPr/>
              </p:nvSpPr>
              <p:spPr>
                <a:xfrm>
                  <a:off x="2581011" y="5394869"/>
                  <a:ext cx="502061" cy="563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7EB1EA6E-2818-47D7-9407-6C5469A27F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1011" y="5394869"/>
                  <a:ext cx="502061" cy="5632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8072C1E3-DEEF-4A4A-8E5F-5E49AE5F3317}"/>
                    </a:ext>
                  </a:extLst>
                </p:cNvPr>
                <p:cNvSpPr txBox="1"/>
                <p:nvPr/>
              </p:nvSpPr>
              <p:spPr>
                <a:xfrm>
                  <a:off x="3294078" y="5346971"/>
                  <a:ext cx="506997" cy="6111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8072C1E3-DEEF-4A4A-8E5F-5E49AE5F33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4078" y="5346971"/>
                  <a:ext cx="506997" cy="61112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162C70D3-91AC-4102-AD1E-BA27AFFE3F04}"/>
                    </a:ext>
                  </a:extLst>
                </p:cNvPr>
                <p:cNvSpPr/>
                <p:nvPr/>
              </p:nvSpPr>
              <p:spPr>
                <a:xfrm>
                  <a:off x="2219602" y="5346971"/>
                  <a:ext cx="3658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162C70D3-91AC-4102-AD1E-BA27AFFE3F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9602" y="5346971"/>
                  <a:ext cx="365806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C32B9C18-BFE6-4DDD-9366-7CFE793D0B82}"/>
                </a:ext>
              </a:extLst>
            </p:cNvPr>
            <p:cNvCxnSpPr/>
            <p:nvPr/>
          </p:nvCxnSpPr>
          <p:spPr>
            <a:xfrm>
              <a:off x="537308" y="5346971"/>
              <a:ext cx="38822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12C19849-6C6B-43CD-A22E-E1D3BC32DF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2042" y="4556760"/>
              <a:ext cx="2598" cy="792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09BE131F-A53E-4F38-871B-CEB6568AC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2409" y="4556760"/>
              <a:ext cx="2598" cy="792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8E6B581F-D954-4734-82CC-05E340FDF169}"/>
                    </a:ext>
                  </a:extLst>
                </p:cNvPr>
                <p:cNvSpPr txBox="1"/>
                <p:nvPr/>
              </p:nvSpPr>
              <p:spPr>
                <a:xfrm>
                  <a:off x="1605580" y="5394869"/>
                  <a:ext cx="713657" cy="563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8E6B581F-D954-4734-82CC-05E340FDF1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5580" y="5394869"/>
                  <a:ext cx="713657" cy="5632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76939CB7-4C05-4493-B7C0-AC94F1F556C7}"/>
                    </a:ext>
                  </a:extLst>
                </p:cNvPr>
                <p:cNvSpPr txBox="1"/>
                <p:nvPr/>
              </p:nvSpPr>
              <p:spPr>
                <a:xfrm>
                  <a:off x="764865" y="5361210"/>
                  <a:ext cx="718595" cy="6167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76939CB7-4C05-4493-B7C0-AC94F1F556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865" y="5361210"/>
                  <a:ext cx="718595" cy="61677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37437475-A2C1-4AD4-B23A-A4312DD578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6482" y="5074920"/>
              <a:ext cx="0" cy="272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F64A1C53-6B5B-4524-9CDD-564047CCB5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2169" y="5074920"/>
              <a:ext cx="0" cy="272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8EA1835B-B1D8-48D2-AE79-DEBBA8B6B884}"/>
                    </a:ext>
                  </a:extLst>
                </p:cNvPr>
                <p:cNvSpPr txBox="1"/>
                <p:nvPr/>
              </p:nvSpPr>
              <p:spPr>
                <a:xfrm>
                  <a:off x="2710736" y="4163480"/>
                  <a:ext cx="3787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8EA1835B-B1D8-48D2-AE79-DEBBA8B6B8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0736" y="4163480"/>
                  <a:ext cx="378757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1CD63F05-DE94-4E25-8572-DD2AC1296EBF}"/>
                    </a:ext>
                  </a:extLst>
                </p:cNvPr>
                <p:cNvSpPr txBox="1"/>
                <p:nvPr/>
              </p:nvSpPr>
              <p:spPr>
                <a:xfrm>
                  <a:off x="1838974" y="4185250"/>
                  <a:ext cx="3787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1CD63F05-DE94-4E25-8572-DD2AC1296E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8974" y="4185250"/>
                  <a:ext cx="378757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A4228088-A8C7-47DC-90E0-632A642DCE31}"/>
                    </a:ext>
                  </a:extLst>
                </p:cNvPr>
                <p:cNvSpPr txBox="1"/>
                <p:nvPr/>
              </p:nvSpPr>
              <p:spPr>
                <a:xfrm>
                  <a:off x="3272660" y="4163480"/>
                  <a:ext cx="446853" cy="5650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A4228088-A8C7-47DC-90E0-632A642DCE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2660" y="4163480"/>
                  <a:ext cx="446853" cy="56502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E7204D46-85DB-465E-B2CA-82E5A13489E5}"/>
                    </a:ext>
                  </a:extLst>
                </p:cNvPr>
                <p:cNvSpPr txBox="1"/>
                <p:nvPr/>
              </p:nvSpPr>
              <p:spPr>
                <a:xfrm>
                  <a:off x="929484" y="4137353"/>
                  <a:ext cx="658449" cy="5650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E7204D46-85DB-465E-B2CA-82E5A13489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484" y="4137353"/>
                  <a:ext cx="658449" cy="56502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5452E96-5C6B-40E8-8340-8FF2D5797040}"/>
              </a:ext>
            </a:extLst>
          </p:cNvPr>
          <p:cNvSpPr txBox="1"/>
          <p:nvPr/>
        </p:nvSpPr>
        <p:spPr>
          <a:xfrm>
            <a:off x="447163" y="10095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原信号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BD386C3-20ED-43B7-99AE-14A7A41ED122}"/>
              </a:ext>
            </a:extLst>
          </p:cNvPr>
          <p:cNvSpPr txBox="1"/>
          <p:nvPr/>
        </p:nvSpPr>
        <p:spPr>
          <a:xfrm>
            <a:off x="4434146" y="9731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滤波后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95BD5EE-C59B-40E9-A317-CFA0A64976D1}"/>
              </a:ext>
            </a:extLst>
          </p:cNvPr>
          <p:cNvSpPr txBox="1"/>
          <p:nvPr/>
        </p:nvSpPr>
        <p:spPr>
          <a:xfrm>
            <a:off x="381601" y="35313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周期延拓后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4BB6942-7E9A-4F59-8125-22583CEDDFE3}"/>
              </a:ext>
            </a:extLst>
          </p:cNvPr>
          <p:cNvGrpSpPr/>
          <p:nvPr/>
        </p:nvGrpSpPr>
        <p:grpSpPr>
          <a:xfrm>
            <a:off x="760678" y="3567732"/>
            <a:ext cx="4083781" cy="2192463"/>
            <a:chOff x="760678" y="3567732"/>
            <a:chExt cx="4083781" cy="21924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8234F7F1-EF7E-4CCB-A70A-9C88BB1A6D5F}"/>
                    </a:ext>
                  </a:extLst>
                </p:cNvPr>
                <p:cNvSpPr txBox="1"/>
                <p:nvPr/>
              </p:nvSpPr>
              <p:spPr>
                <a:xfrm>
                  <a:off x="2234912" y="3567732"/>
                  <a:ext cx="8760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8234F7F1-EF7E-4CCB-A70A-9C88BB1A6D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4912" y="3567732"/>
                  <a:ext cx="876074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C4E275C6-5AA5-41E6-BC8D-A16BBBC15048}"/>
                    </a:ext>
                  </a:extLst>
                </p:cNvPr>
                <p:cNvSpPr txBox="1"/>
                <p:nvPr/>
              </p:nvSpPr>
              <p:spPr>
                <a:xfrm>
                  <a:off x="4337462" y="5100962"/>
                  <a:ext cx="506997" cy="6111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C4E275C6-5AA5-41E6-BC8D-A16BBBC15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7462" y="5100962"/>
                  <a:ext cx="506997" cy="611129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3FFBB8B7-CB72-4773-958C-50EE269123C6}"/>
                    </a:ext>
                  </a:extLst>
                </p:cNvPr>
                <p:cNvSpPr txBox="1"/>
                <p:nvPr/>
              </p:nvSpPr>
              <p:spPr>
                <a:xfrm>
                  <a:off x="2805703" y="5148861"/>
                  <a:ext cx="502061" cy="563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3FFBB8B7-CB72-4773-958C-50EE269123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5703" y="5148861"/>
                  <a:ext cx="502061" cy="56323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DA16A3FE-6C64-4A17-AEBE-B55FBA1AEC6F}"/>
                    </a:ext>
                  </a:extLst>
                </p:cNvPr>
                <p:cNvSpPr txBox="1"/>
                <p:nvPr/>
              </p:nvSpPr>
              <p:spPr>
                <a:xfrm>
                  <a:off x="3518770" y="5100963"/>
                  <a:ext cx="506997" cy="6111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DA16A3FE-6C64-4A17-AEBE-B55FBA1AEC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8770" y="5100963"/>
                  <a:ext cx="506997" cy="611129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E7A12E45-614F-4606-9661-D395DACDC0C5}"/>
                    </a:ext>
                  </a:extLst>
                </p:cNvPr>
                <p:cNvSpPr/>
                <p:nvPr/>
              </p:nvSpPr>
              <p:spPr>
                <a:xfrm>
                  <a:off x="2444294" y="5100963"/>
                  <a:ext cx="3658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E7A12E45-614F-4606-9661-D395DACDC0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4294" y="5100963"/>
                  <a:ext cx="365806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50F66A0A-0F2C-4C3D-B389-3CFB8ECB8722}"/>
                </a:ext>
              </a:extLst>
            </p:cNvPr>
            <p:cNvCxnSpPr/>
            <p:nvPr/>
          </p:nvCxnSpPr>
          <p:spPr>
            <a:xfrm>
              <a:off x="762000" y="5100963"/>
              <a:ext cx="38822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3C5C13DA-7219-49BE-A745-1517CEE93C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6734" y="4310752"/>
              <a:ext cx="2598" cy="792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00F40AD5-CFC8-43A6-B2E6-5BFFEF654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7101" y="4310752"/>
              <a:ext cx="2598" cy="792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34F8CA5F-68A8-497F-9C30-E8242594AB8F}"/>
                    </a:ext>
                  </a:extLst>
                </p:cNvPr>
                <p:cNvSpPr txBox="1"/>
                <p:nvPr/>
              </p:nvSpPr>
              <p:spPr>
                <a:xfrm>
                  <a:off x="1830272" y="5148861"/>
                  <a:ext cx="713657" cy="563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34F8CA5F-68A8-497F-9C30-E8242594AB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0272" y="5148861"/>
                  <a:ext cx="713657" cy="56323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DAC40A27-8DC2-4DB6-9CBA-491B400373D5}"/>
                    </a:ext>
                  </a:extLst>
                </p:cNvPr>
                <p:cNvSpPr txBox="1"/>
                <p:nvPr/>
              </p:nvSpPr>
              <p:spPr>
                <a:xfrm>
                  <a:off x="760678" y="5143423"/>
                  <a:ext cx="718595" cy="6167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DAC40A27-8DC2-4DB6-9CBA-491B4003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678" y="5143423"/>
                  <a:ext cx="718595" cy="61677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A963F9B9-6109-44B1-9E74-658D365E0A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3021" y="4828909"/>
              <a:ext cx="0" cy="272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AAC14B2B-63CD-4B80-9B5D-02459AA9E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1495" y="4828912"/>
              <a:ext cx="0" cy="272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A3B1DC6C-8410-4FC0-91F5-688348DB8502}"/>
                    </a:ext>
                  </a:extLst>
                </p:cNvPr>
                <p:cNvSpPr txBox="1"/>
                <p:nvPr/>
              </p:nvSpPr>
              <p:spPr>
                <a:xfrm>
                  <a:off x="2979465" y="3918916"/>
                  <a:ext cx="380489" cy="563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A3B1DC6C-8410-4FC0-91F5-688348DB85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9465" y="3918916"/>
                  <a:ext cx="380489" cy="56323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8F3FDD92-42FC-47B8-A8B8-B0FAB0E31889}"/>
                    </a:ext>
                  </a:extLst>
                </p:cNvPr>
                <p:cNvSpPr txBox="1"/>
                <p:nvPr/>
              </p:nvSpPr>
              <p:spPr>
                <a:xfrm>
                  <a:off x="2087484" y="3937366"/>
                  <a:ext cx="380489" cy="563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8F3FDD92-42FC-47B8-A8B8-B0FAB0E31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7484" y="3937366"/>
                  <a:ext cx="380489" cy="56323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55F8B846-0E3E-428F-BD67-D661154188D7}"/>
                    </a:ext>
                  </a:extLst>
                </p:cNvPr>
                <p:cNvSpPr txBox="1"/>
                <p:nvPr/>
              </p:nvSpPr>
              <p:spPr>
                <a:xfrm>
                  <a:off x="1554263" y="4390865"/>
                  <a:ext cx="584711" cy="5650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𝑇𝑖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55F8B846-0E3E-428F-BD67-D661154188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4263" y="4390865"/>
                  <a:ext cx="584711" cy="565026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83A76BBE-3CC9-43D4-BDC5-DC6004F159F2}"/>
                    </a:ext>
                  </a:extLst>
                </p:cNvPr>
                <p:cNvSpPr txBox="1"/>
                <p:nvPr/>
              </p:nvSpPr>
              <p:spPr>
                <a:xfrm>
                  <a:off x="2991006" y="4353692"/>
                  <a:ext cx="796308" cy="5650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𝑇𝑖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83A76BBE-3CC9-43D4-BDC5-DC6004F159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1006" y="4353692"/>
                  <a:ext cx="796308" cy="565026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537A91D3-5F20-4F6F-ADF2-70F2D50E7890}"/>
                    </a:ext>
                  </a:extLst>
                </p:cNvPr>
                <p:cNvSpPr txBox="1"/>
                <p:nvPr/>
              </p:nvSpPr>
              <p:spPr>
                <a:xfrm>
                  <a:off x="3928116" y="5100961"/>
                  <a:ext cx="506997" cy="6111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537A91D3-5F20-4F6F-ADF2-70F2D50E78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8116" y="5100961"/>
                  <a:ext cx="506997" cy="61112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97A2035F-9BEE-4D46-8BF7-B174A2B09C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6854" y="4322813"/>
              <a:ext cx="2598" cy="792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F62A6BD5-B86D-445D-B0F8-1E86DC8D0F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3412" y="4828912"/>
              <a:ext cx="0" cy="272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D6EB56C4-4F0D-4CC7-BF12-FEB96308028A}"/>
                    </a:ext>
                  </a:extLst>
                </p:cNvPr>
                <p:cNvSpPr txBox="1"/>
                <p:nvPr/>
              </p:nvSpPr>
              <p:spPr>
                <a:xfrm>
                  <a:off x="3152300" y="5100961"/>
                  <a:ext cx="506997" cy="6111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D6EB56C4-4F0D-4CC7-BF12-FEB963080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2300" y="5100961"/>
                  <a:ext cx="506997" cy="611129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5FBAD5E7-ED59-4E3B-9663-414F508EA3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0146" y="4843150"/>
              <a:ext cx="0" cy="272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2777B927-05E0-4E2A-8C6E-2D6AE2800B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7609" y="4292165"/>
              <a:ext cx="2598" cy="792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5B25424E-40C4-444F-8CFE-92EA404FAEC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208316" y="3861915"/>
            <a:ext cx="1552381" cy="800000"/>
          </a:xfrm>
          <a:prstGeom prst="rect">
            <a:avLst/>
          </a:prstGeom>
        </p:spPr>
      </p:pic>
      <p:sp>
        <p:nvSpPr>
          <p:cNvPr id="75" name="文本框 74">
            <a:extLst>
              <a:ext uri="{FF2B5EF4-FFF2-40B4-BE49-F238E27FC236}">
                <a16:creationId xmlns:a16="http://schemas.microsoft.com/office/drawing/2014/main" id="{0B86EC16-AC8D-420C-BBCD-37EAEFCB6D4C}"/>
              </a:ext>
            </a:extLst>
          </p:cNvPr>
          <p:cNvSpPr txBox="1"/>
          <p:nvPr/>
        </p:nvSpPr>
        <p:spPr>
          <a:xfrm>
            <a:off x="4441248" y="35313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重构滤波后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C187C7B-B993-4649-9261-196485F14E27}"/>
              </a:ext>
            </a:extLst>
          </p:cNvPr>
          <p:cNvGrpSpPr/>
          <p:nvPr/>
        </p:nvGrpSpPr>
        <p:grpSpPr>
          <a:xfrm>
            <a:off x="5123540" y="3584205"/>
            <a:ext cx="3882292" cy="2171618"/>
            <a:chOff x="5061541" y="3610714"/>
            <a:chExt cx="3882292" cy="21716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54B5B04F-7F2A-4C1E-AFE4-CE8C97CF4F28}"/>
                    </a:ext>
                  </a:extLst>
                </p:cNvPr>
                <p:cNvSpPr txBox="1"/>
                <p:nvPr/>
              </p:nvSpPr>
              <p:spPr>
                <a:xfrm>
                  <a:off x="6534453" y="3610714"/>
                  <a:ext cx="877356" cy="3916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54B5B04F-7F2A-4C1E-AFE4-CE8C97CF4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4453" y="3610714"/>
                  <a:ext cx="877356" cy="391646"/>
                </a:xfrm>
                <a:prstGeom prst="rect">
                  <a:avLst/>
                </a:prstGeom>
                <a:blipFill>
                  <a:blip r:embed="rId3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02E46B5-6E4F-4320-8B75-E4C732F82852}"/>
                    </a:ext>
                  </a:extLst>
                </p:cNvPr>
                <p:cNvSpPr txBox="1"/>
                <p:nvPr/>
              </p:nvSpPr>
              <p:spPr>
                <a:xfrm>
                  <a:off x="7105244" y="5191843"/>
                  <a:ext cx="502061" cy="563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02E46B5-6E4F-4320-8B75-E4C732F828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5244" y="5191843"/>
                  <a:ext cx="502061" cy="563231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161564D1-721B-459A-9385-D79D5FBF4D5B}"/>
                    </a:ext>
                  </a:extLst>
                </p:cNvPr>
                <p:cNvSpPr/>
                <p:nvPr/>
              </p:nvSpPr>
              <p:spPr>
                <a:xfrm>
                  <a:off x="6743835" y="5143945"/>
                  <a:ext cx="3658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161564D1-721B-459A-9385-D79D5FBF4D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3835" y="5143945"/>
                  <a:ext cx="365806" cy="369332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12CCFEF3-D09F-444A-9D16-F1C8C0308730}"/>
                </a:ext>
              </a:extLst>
            </p:cNvPr>
            <p:cNvCxnSpPr/>
            <p:nvPr/>
          </p:nvCxnSpPr>
          <p:spPr>
            <a:xfrm>
              <a:off x="5061541" y="5143945"/>
              <a:ext cx="38822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3ADA2980-A995-4E36-9E31-BADB0C1FF2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6275" y="4353734"/>
              <a:ext cx="2598" cy="792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0F34575F-3D98-4F9A-BA2D-4403EE409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6642" y="4353734"/>
              <a:ext cx="2598" cy="792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F0D9F20A-5C2C-4BDF-8E3C-CD9FED2D2CD3}"/>
                    </a:ext>
                  </a:extLst>
                </p:cNvPr>
                <p:cNvSpPr txBox="1"/>
                <p:nvPr/>
              </p:nvSpPr>
              <p:spPr>
                <a:xfrm>
                  <a:off x="6129813" y="5191843"/>
                  <a:ext cx="713657" cy="563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F0D9F20A-5C2C-4BDF-8E3C-CD9FED2D2C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9813" y="5191843"/>
                  <a:ext cx="713657" cy="563231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C8516631-1AA0-4E72-859B-BA9ECFB37AD9}"/>
                    </a:ext>
                  </a:extLst>
                </p:cNvPr>
                <p:cNvSpPr txBox="1"/>
                <p:nvPr/>
              </p:nvSpPr>
              <p:spPr>
                <a:xfrm>
                  <a:off x="7234969" y="3960454"/>
                  <a:ext cx="3787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C8516631-1AA0-4E72-859B-BA9ECFB37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4969" y="3960454"/>
                  <a:ext cx="378757" cy="369332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1DF39653-2B97-4F3D-9DEB-50205A2DC8BC}"/>
                    </a:ext>
                  </a:extLst>
                </p:cNvPr>
                <p:cNvSpPr txBox="1"/>
                <p:nvPr/>
              </p:nvSpPr>
              <p:spPr>
                <a:xfrm>
                  <a:off x="6363207" y="3982224"/>
                  <a:ext cx="3787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1DF39653-2B97-4F3D-9DEB-50205A2DC8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3207" y="3982224"/>
                  <a:ext cx="378757" cy="369332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FEC267A4-DD49-417F-A6E2-EEED184330D3}"/>
                    </a:ext>
                  </a:extLst>
                </p:cNvPr>
                <p:cNvSpPr txBox="1"/>
                <p:nvPr/>
              </p:nvSpPr>
              <p:spPr>
                <a:xfrm>
                  <a:off x="5820818" y="4488767"/>
                  <a:ext cx="446853" cy="5650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FEC267A4-DD49-417F-A6E2-EEED18433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0818" y="4488767"/>
                  <a:ext cx="446853" cy="565026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05DF8AC7-E095-4BE4-8B71-E84526E36A4B}"/>
                    </a:ext>
                  </a:extLst>
                </p:cNvPr>
                <p:cNvSpPr txBox="1"/>
                <p:nvPr/>
              </p:nvSpPr>
              <p:spPr>
                <a:xfrm>
                  <a:off x="7384527" y="4464187"/>
                  <a:ext cx="658449" cy="5650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05DF8AC7-E095-4BE4-8B71-E84526E36A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4527" y="4464187"/>
                  <a:ext cx="658449" cy="565026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EA64B890-758D-42B1-A155-6F3460B416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32953" y="4871894"/>
              <a:ext cx="0" cy="272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B61995CA-6DDB-4576-943F-2CE4F487886C}"/>
                    </a:ext>
                  </a:extLst>
                </p:cNvPr>
                <p:cNvSpPr txBox="1"/>
                <p:nvPr/>
              </p:nvSpPr>
              <p:spPr>
                <a:xfrm>
                  <a:off x="7451841" y="5143943"/>
                  <a:ext cx="506997" cy="6111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B61995CA-6DDB-4576-943F-2CE4F48788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841" y="5143943"/>
                  <a:ext cx="506997" cy="611129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2A981470-FED5-4D6B-B762-2B198C7B6C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9687" y="4886132"/>
              <a:ext cx="0" cy="272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195A8688-496C-45AD-80EF-619E43E217E0}"/>
                    </a:ext>
                  </a:extLst>
                </p:cNvPr>
                <p:cNvSpPr txBox="1"/>
                <p:nvPr/>
              </p:nvSpPr>
              <p:spPr>
                <a:xfrm>
                  <a:off x="5686109" y="5171203"/>
                  <a:ext cx="718595" cy="6111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195A8688-496C-45AD-80EF-619E43E217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109" y="5171203"/>
                  <a:ext cx="718595" cy="611129"/>
                </a:xfrm>
                <a:prstGeom prst="rect">
                  <a:avLst/>
                </a:prstGeom>
                <a:blipFill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60092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2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C187C7B-B993-4649-9261-196485F14E27}"/>
              </a:ext>
            </a:extLst>
          </p:cNvPr>
          <p:cNvGrpSpPr/>
          <p:nvPr/>
        </p:nvGrpSpPr>
        <p:grpSpPr>
          <a:xfrm>
            <a:off x="2630854" y="885091"/>
            <a:ext cx="3882292" cy="2171618"/>
            <a:chOff x="5061541" y="3610714"/>
            <a:chExt cx="3882292" cy="21716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54B5B04F-7F2A-4C1E-AFE4-CE8C97CF4F28}"/>
                    </a:ext>
                  </a:extLst>
                </p:cNvPr>
                <p:cNvSpPr txBox="1"/>
                <p:nvPr/>
              </p:nvSpPr>
              <p:spPr>
                <a:xfrm>
                  <a:off x="6534453" y="3610714"/>
                  <a:ext cx="877356" cy="3916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54B5B04F-7F2A-4C1E-AFE4-CE8C97CF4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4453" y="3610714"/>
                  <a:ext cx="877356" cy="391646"/>
                </a:xfrm>
                <a:prstGeom prst="rect">
                  <a:avLst/>
                </a:prstGeom>
                <a:blipFill>
                  <a:blip r:embed="rId3"/>
                  <a:stretch>
                    <a:fillRect b="-140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02E46B5-6E4F-4320-8B75-E4C732F82852}"/>
                    </a:ext>
                  </a:extLst>
                </p:cNvPr>
                <p:cNvSpPr txBox="1"/>
                <p:nvPr/>
              </p:nvSpPr>
              <p:spPr>
                <a:xfrm>
                  <a:off x="7105244" y="5191843"/>
                  <a:ext cx="502061" cy="563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02E46B5-6E4F-4320-8B75-E4C732F828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5244" y="5191843"/>
                  <a:ext cx="502061" cy="5632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161564D1-721B-459A-9385-D79D5FBF4D5B}"/>
                    </a:ext>
                  </a:extLst>
                </p:cNvPr>
                <p:cNvSpPr/>
                <p:nvPr/>
              </p:nvSpPr>
              <p:spPr>
                <a:xfrm>
                  <a:off x="6743835" y="5143945"/>
                  <a:ext cx="3658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161564D1-721B-459A-9385-D79D5FBF4D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3835" y="5143945"/>
                  <a:ext cx="36580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12CCFEF3-D09F-444A-9D16-F1C8C0308730}"/>
                </a:ext>
              </a:extLst>
            </p:cNvPr>
            <p:cNvCxnSpPr/>
            <p:nvPr/>
          </p:nvCxnSpPr>
          <p:spPr>
            <a:xfrm>
              <a:off x="5061541" y="5143945"/>
              <a:ext cx="38822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3ADA2980-A995-4E36-9E31-BADB0C1FF2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6275" y="4353734"/>
              <a:ext cx="2598" cy="792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0F34575F-3D98-4F9A-BA2D-4403EE409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6642" y="4353734"/>
              <a:ext cx="2598" cy="792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F0D9F20A-5C2C-4BDF-8E3C-CD9FED2D2CD3}"/>
                    </a:ext>
                  </a:extLst>
                </p:cNvPr>
                <p:cNvSpPr txBox="1"/>
                <p:nvPr/>
              </p:nvSpPr>
              <p:spPr>
                <a:xfrm>
                  <a:off x="6129813" y="5191843"/>
                  <a:ext cx="713657" cy="563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F0D9F20A-5C2C-4BDF-8E3C-CD9FED2D2C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9813" y="5191843"/>
                  <a:ext cx="713657" cy="5632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C8516631-1AA0-4E72-859B-BA9ECFB37AD9}"/>
                    </a:ext>
                  </a:extLst>
                </p:cNvPr>
                <p:cNvSpPr txBox="1"/>
                <p:nvPr/>
              </p:nvSpPr>
              <p:spPr>
                <a:xfrm>
                  <a:off x="7234969" y="3960454"/>
                  <a:ext cx="3787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C8516631-1AA0-4E72-859B-BA9ECFB37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4969" y="3960454"/>
                  <a:ext cx="37875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1DF39653-2B97-4F3D-9DEB-50205A2DC8BC}"/>
                    </a:ext>
                  </a:extLst>
                </p:cNvPr>
                <p:cNvSpPr txBox="1"/>
                <p:nvPr/>
              </p:nvSpPr>
              <p:spPr>
                <a:xfrm>
                  <a:off x="6363207" y="3982224"/>
                  <a:ext cx="3787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1DF39653-2B97-4F3D-9DEB-50205A2DC8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3207" y="3982224"/>
                  <a:ext cx="37875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FEC267A4-DD49-417F-A6E2-EEED184330D3}"/>
                    </a:ext>
                  </a:extLst>
                </p:cNvPr>
                <p:cNvSpPr txBox="1"/>
                <p:nvPr/>
              </p:nvSpPr>
              <p:spPr>
                <a:xfrm>
                  <a:off x="5870631" y="4406277"/>
                  <a:ext cx="446853" cy="5650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FEC267A4-DD49-417F-A6E2-EEED18433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0631" y="4406277"/>
                  <a:ext cx="446853" cy="5650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05DF8AC7-E095-4BE4-8B71-E84526E36A4B}"/>
                    </a:ext>
                  </a:extLst>
                </p:cNvPr>
                <p:cNvSpPr txBox="1"/>
                <p:nvPr/>
              </p:nvSpPr>
              <p:spPr>
                <a:xfrm>
                  <a:off x="7375135" y="4399796"/>
                  <a:ext cx="658449" cy="5650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05DF8AC7-E095-4BE4-8B71-E84526E36A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5135" y="4399796"/>
                  <a:ext cx="658449" cy="56502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EA64B890-758D-42B1-A155-6F3460B416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32953" y="4871894"/>
              <a:ext cx="0" cy="272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B61995CA-6DDB-4576-943F-2CE4F487886C}"/>
                    </a:ext>
                  </a:extLst>
                </p:cNvPr>
                <p:cNvSpPr txBox="1"/>
                <p:nvPr/>
              </p:nvSpPr>
              <p:spPr>
                <a:xfrm>
                  <a:off x="7451841" y="5143943"/>
                  <a:ext cx="506997" cy="6111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B61995CA-6DDB-4576-943F-2CE4F48788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841" y="5143943"/>
                  <a:ext cx="506997" cy="61112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2A981470-FED5-4D6B-B762-2B198C7B6C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9687" y="4886132"/>
              <a:ext cx="0" cy="272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195A8688-496C-45AD-80EF-619E43E217E0}"/>
                    </a:ext>
                  </a:extLst>
                </p:cNvPr>
                <p:cNvSpPr txBox="1"/>
                <p:nvPr/>
              </p:nvSpPr>
              <p:spPr>
                <a:xfrm>
                  <a:off x="5686109" y="5171203"/>
                  <a:ext cx="718595" cy="6111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195A8688-496C-45AD-80EF-619E43E217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109" y="5171203"/>
                  <a:ext cx="718595" cy="61112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7851CB7-F7CD-4038-9291-83B69E386F9F}"/>
                  </a:ext>
                </a:extLst>
              </p:cNvPr>
              <p:cNvSpPr txBox="1"/>
              <p:nvPr/>
            </p:nvSpPr>
            <p:spPr>
              <a:xfrm>
                <a:off x="947206" y="3428842"/>
                <a:ext cx="3022494" cy="714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7851CB7-F7CD-4038-9291-83B69E386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206" y="3428842"/>
                <a:ext cx="3022494" cy="71493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5A5DBB5F-FD73-45CF-87C5-20EDD7E3E38B}"/>
              </a:ext>
            </a:extLst>
          </p:cNvPr>
          <p:cNvSpPr txBox="1"/>
          <p:nvPr/>
        </p:nvSpPr>
        <p:spPr>
          <a:xfrm>
            <a:off x="867813" y="4439678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可见，信号从输入到输出，出现了原本不存在的频率，</a:t>
            </a:r>
            <a:endParaRPr lang="en-US" altLang="zh-CN" dirty="0"/>
          </a:p>
          <a:p>
            <a:r>
              <a:rPr lang="zh-CN" altLang="en-US" dirty="0"/>
              <a:t>说明这个信号处理系统不是</a:t>
            </a:r>
            <a:r>
              <a:rPr lang="en-US" altLang="zh-CN" dirty="0"/>
              <a:t>LTI</a:t>
            </a:r>
            <a:r>
              <a:rPr lang="zh-CN" altLang="en-US" dirty="0"/>
              <a:t>系统</a:t>
            </a:r>
          </a:p>
        </p:txBody>
      </p:sp>
    </p:spTree>
    <p:extLst>
      <p:ext uri="{BB962C8B-B14F-4D97-AF65-F5344CB8AC3E}">
        <p14:creationId xmlns:p14="http://schemas.microsoft.com/office/powerpoint/2010/main" val="29246370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2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5623E1A-A16D-4E8D-B325-C7D6E217A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619" y="847417"/>
            <a:ext cx="5304762" cy="9142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BDBFC9E-AA13-4BD8-97AA-F1336AC50D93}"/>
              </a:ext>
            </a:extLst>
          </p:cNvPr>
          <p:cNvSpPr txBox="1"/>
          <p:nvPr/>
        </p:nvSpPr>
        <p:spPr>
          <a:xfrm>
            <a:off x="1122626" y="1764300"/>
            <a:ext cx="712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如何调整数字滤波器的通带范围，使整个信号处理系统是个</a:t>
            </a:r>
            <a:r>
              <a:rPr lang="en-US" altLang="zh-CN" dirty="0"/>
              <a:t>LTI</a:t>
            </a:r>
            <a:r>
              <a:rPr lang="zh-CN" altLang="en-US" dirty="0"/>
              <a:t>系统？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CEA40AD-2A03-4640-A3F2-520B10E71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77889"/>
            <a:ext cx="9144000" cy="281768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4FB90EE-8EAB-40F2-BF20-8BF9FF7FF102}"/>
              </a:ext>
            </a:extLst>
          </p:cNvPr>
          <p:cNvSpPr txBox="1"/>
          <p:nvPr/>
        </p:nvSpPr>
        <p:spPr>
          <a:xfrm>
            <a:off x="537308" y="4747408"/>
            <a:ext cx="84946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如果把整个系统视为一个黑箱子，如果对任意输入，输出都符合线性时不变性质，</a:t>
            </a:r>
            <a:endParaRPr lang="en-US" altLang="zh-CN" dirty="0"/>
          </a:p>
          <a:p>
            <a:r>
              <a:rPr lang="zh-CN" altLang="en-US" dirty="0"/>
              <a:t>该系统就是</a:t>
            </a:r>
            <a:r>
              <a:rPr lang="en-US" altLang="zh-CN" dirty="0"/>
              <a:t>LTI</a:t>
            </a:r>
            <a:r>
              <a:rPr lang="zh-CN" altLang="en-US" dirty="0"/>
              <a:t>系统</a:t>
            </a:r>
            <a:endParaRPr lang="en-US" altLang="zh-CN" dirty="0"/>
          </a:p>
          <a:p>
            <a:r>
              <a:rPr lang="zh-CN" altLang="en-US" dirty="0"/>
              <a:t>也可以这样判断一个系统是不是</a:t>
            </a:r>
            <a:r>
              <a:rPr lang="en-US" altLang="zh-CN" dirty="0"/>
              <a:t>LTI</a:t>
            </a:r>
            <a:r>
              <a:rPr lang="zh-CN" altLang="en-US" dirty="0"/>
              <a:t>系统：系统如果输出的频谱永远是输入频谱乘</a:t>
            </a:r>
            <a:endParaRPr lang="en-US" altLang="zh-CN" dirty="0"/>
          </a:p>
          <a:p>
            <a:r>
              <a:rPr lang="zh-CN" altLang="en-US" dirty="0"/>
              <a:t>一个固定的系统函数，那么这个系统就是</a:t>
            </a:r>
            <a:r>
              <a:rPr lang="en-US" altLang="zh-CN" dirty="0"/>
              <a:t>LTI</a:t>
            </a:r>
            <a:r>
              <a:rPr lang="zh-CN" altLang="en-US" dirty="0"/>
              <a:t>系统。</a:t>
            </a:r>
            <a:endParaRPr lang="en-US" altLang="zh-CN" dirty="0"/>
          </a:p>
          <a:p>
            <a:r>
              <a:rPr lang="zh-CN" altLang="en-US" dirty="0"/>
              <a:t>因此，</a:t>
            </a:r>
            <a:r>
              <a:rPr lang="en-US" altLang="zh-CN" dirty="0"/>
              <a:t>LTI</a:t>
            </a:r>
            <a:r>
              <a:rPr lang="zh-CN" altLang="en-US" dirty="0"/>
              <a:t>系统处理信号，不会产生输入信号没有的，新的频率分量</a:t>
            </a:r>
          </a:p>
        </p:txBody>
      </p:sp>
    </p:spTree>
    <p:extLst>
      <p:ext uri="{BB962C8B-B14F-4D97-AF65-F5344CB8AC3E}">
        <p14:creationId xmlns:p14="http://schemas.microsoft.com/office/powerpoint/2010/main" val="18472222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2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E673B8-9071-4DBE-974B-8C6B0D8587E5}"/>
              </a:ext>
            </a:extLst>
          </p:cNvPr>
          <p:cNvSpPr txBox="1"/>
          <p:nvPr/>
        </p:nvSpPr>
        <p:spPr>
          <a:xfrm>
            <a:off x="669911" y="1043086"/>
            <a:ext cx="6989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由</a:t>
            </a:r>
            <a:r>
              <a:rPr lang="en-US" altLang="zh-CN" dirty="0"/>
              <a:t>a</a:t>
            </a:r>
            <a:r>
              <a:rPr lang="zh-CN" altLang="en-US" dirty="0"/>
              <a:t>可知该系统可能会产生新的频率分量，产生的原因是因为混叠。</a:t>
            </a:r>
            <a:endParaRPr lang="en-US" altLang="zh-CN" dirty="0"/>
          </a:p>
          <a:p>
            <a:r>
              <a:rPr lang="zh-CN" altLang="en-US" dirty="0"/>
              <a:t>因此需要用数字滤波器屏蔽掉混叠的频带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F782580-2B84-47CF-917E-93FBC19D84FE}"/>
              </a:ext>
            </a:extLst>
          </p:cNvPr>
          <p:cNvGrpSpPr/>
          <p:nvPr/>
        </p:nvGrpSpPr>
        <p:grpSpPr>
          <a:xfrm>
            <a:off x="2357714" y="1643447"/>
            <a:ext cx="4428571" cy="1886532"/>
            <a:chOff x="2357714" y="1643447"/>
            <a:chExt cx="4428571" cy="188653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0F13ECF-69FA-48E9-BED8-BF9E10A11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7714" y="1643447"/>
              <a:ext cx="4428571" cy="152381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50CAE866-001A-45E0-B3AF-BF7FEAB0B4C3}"/>
                    </a:ext>
                  </a:extLst>
                </p:cNvPr>
                <p:cNvSpPr txBox="1"/>
                <p:nvPr/>
              </p:nvSpPr>
              <p:spPr>
                <a:xfrm>
                  <a:off x="5496464" y="2918850"/>
                  <a:ext cx="506997" cy="6111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50CAE866-001A-45E0-B3AF-BF7FEAB0B4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6464" y="2918850"/>
                  <a:ext cx="506997" cy="6111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1E7F4F8-3F73-474E-B5C1-FDB7852CE4F1}"/>
                    </a:ext>
                  </a:extLst>
                </p:cNvPr>
                <p:cNvSpPr txBox="1"/>
                <p:nvPr/>
              </p:nvSpPr>
              <p:spPr>
                <a:xfrm>
                  <a:off x="4571999" y="2966748"/>
                  <a:ext cx="502061" cy="563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1E7F4F8-3F73-474E-B5C1-FDB7852CE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1999" y="2966748"/>
                  <a:ext cx="502061" cy="5632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F2E1CB88-A2D7-4975-8E6C-19895CB71936}"/>
                    </a:ext>
                  </a:extLst>
                </p:cNvPr>
                <p:cNvSpPr txBox="1"/>
                <p:nvPr/>
              </p:nvSpPr>
              <p:spPr>
                <a:xfrm>
                  <a:off x="5176317" y="2918850"/>
                  <a:ext cx="506997" cy="6111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F2E1CB88-A2D7-4975-8E6C-19895CB71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6317" y="2918850"/>
                  <a:ext cx="506997" cy="61112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FAAA0A66-FC22-442A-9534-AE7474D44F2F}"/>
                    </a:ext>
                  </a:extLst>
                </p:cNvPr>
                <p:cNvSpPr/>
                <p:nvPr/>
              </p:nvSpPr>
              <p:spPr>
                <a:xfrm>
                  <a:off x="4210590" y="2918850"/>
                  <a:ext cx="3658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FAAA0A66-FC22-442A-9534-AE7474D44F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0590" y="2918850"/>
                  <a:ext cx="36580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CD27376-29C1-48E1-81B4-C0D2C9766648}"/>
                  </a:ext>
                </a:extLst>
              </p:cNvPr>
              <p:cNvSpPr txBox="1"/>
              <p:nvPr/>
            </p:nvSpPr>
            <p:spPr>
              <a:xfrm>
                <a:off x="807720" y="4008120"/>
                <a:ext cx="3138295" cy="827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不混叠的频带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对应数字频率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CD27376-29C1-48E1-81B4-C0D2C9766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" y="4008120"/>
                <a:ext cx="3138295" cy="827406"/>
              </a:xfrm>
              <a:prstGeom prst="rect">
                <a:avLst/>
              </a:prstGeom>
              <a:blipFill>
                <a:blip r:embed="rId8"/>
                <a:stretch>
                  <a:fillRect l="-1751" t="-741"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73663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3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9D57343-DBA7-4968-BE4D-A092DF0D1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35"/>
          <a:stretch/>
        </p:blipFill>
        <p:spPr>
          <a:xfrm>
            <a:off x="537308" y="885090"/>
            <a:ext cx="7526037" cy="52821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7F70BF1-210C-4CC3-AFB1-D43F2FA9A7B4}"/>
              </a:ext>
            </a:extLst>
          </p:cNvPr>
          <p:cNvSpPr txBox="1"/>
          <p:nvPr/>
        </p:nvSpPr>
        <p:spPr>
          <a:xfrm>
            <a:off x="4572000" y="4218584"/>
            <a:ext cx="37641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该题讨论一种情况</a:t>
            </a:r>
            <a:endParaRPr lang="en-US" altLang="zh-CN" dirty="0"/>
          </a:p>
          <a:p>
            <a:r>
              <a:rPr lang="zh-CN" altLang="en-US" dirty="0"/>
              <a:t>按照采样定理，</a:t>
            </a:r>
            <a:endParaRPr lang="en-US" altLang="zh-CN" dirty="0"/>
          </a:p>
          <a:p>
            <a:r>
              <a:rPr lang="zh-CN" altLang="en-US" dirty="0"/>
              <a:t>采样率要达到信号最高频率的</a:t>
            </a:r>
            <a:r>
              <a:rPr lang="en-US" altLang="zh-CN" dirty="0"/>
              <a:t>2</a:t>
            </a:r>
            <a:r>
              <a:rPr lang="zh-CN" altLang="en-US" dirty="0"/>
              <a:t>倍，</a:t>
            </a:r>
            <a:endParaRPr lang="en-US" altLang="zh-CN" dirty="0"/>
          </a:p>
          <a:p>
            <a:r>
              <a:rPr lang="zh-CN" altLang="en-US" dirty="0"/>
              <a:t>才能重构出原信号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但一定是这样的吗？</a:t>
            </a:r>
          </a:p>
        </p:txBody>
      </p:sp>
    </p:spTree>
    <p:extLst>
      <p:ext uri="{BB962C8B-B14F-4D97-AF65-F5344CB8AC3E}">
        <p14:creationId xmlns:p14="http://schemas.microsoft.com/office/powerpoint/2010/main" val="33934105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3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506BBB-7400-4D22-969F-FBF76FA65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81" y="885090"/>
            <a:ext cx="7895238" cy="3714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EEDCF7-3AC8-416B-B835-5DB28ADCA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86" y="1358088"/>
            <a:ext cx="8171428" cy="1228571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01790A6-8524-4F2B-BFAA-0582E23ECBBE}"/>
              </a:ext>
            </a:extLst>
          </p:cNvPr>
          <p:cNvCxnSpPr/>
          <p:nvPr/>
        </p:nvCxnSpPr>
        <p:spPr>
          <a:xfrm>
            <a:off x="1691640" y="4312920"/>
            <a:ext cx="5364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5ABE477-177B-4A92-B572-4A4F6608EE5C}"/>
              </a:ext>
            </a:extLst>
          </p:cNvPr>
          <p:cNvCxnSpPr/>
          <p:nvPr/>
        </p:nvCxnSpPr>
        <p:spPr>
          <a:xfrm>
            <a:off x="4358640" y="3429000"/>
            <a:ext cx="0" cy="11887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8E67799-9059-41B8-A133-D635C40B55A9}"/>
              </a:ext>
            </a:extLst>
          </p:cNvPr>
          <p:cNvCxnSpPr>
            <a:cxnSpLocks/>
          </p:cNvCxnSpPr>
          <p:nvPr/>
        </p:nvCxnSpPr>
        <p:spPr>
          <a:xfrm flipV="1">
            <a:off x="5913120" y="3703320"/>
            <a:ext cx="21336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CC0404E-03CB-4FCF-98FF-670D999E6E77}"/>
              </a:ext>
            </a:extLst>
          </p:cNvPr>
          <p:cNvCxnSpPr>
            <a:cxnSpLocks/>
          </p:cNvCxnSpPr>
          <p:nvPr/>
        </p:nvCxnSpPr>
        <p:spPr>
          <a:xfrm>
            <a:off x="6126480" y="3703320"/>
            <a:ext cx="19812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60DE9C6-C647-445C-A4A1-E2AF127430E0}"/>
                  </a:ext>
                </a:extLst>
              </p:cNvPr>
              <p:cNvSpPr txBox="1"/>
              <p:nvPr/>
            </p:nvSpPr>
            <p:spPr>
              <a:xfrm>
                <a:off x="5872981" y="4433054"/>
                <a:ext cx="5069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60DE9C6-C647-445C-A4A1-E2AF12743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981" y="4433054"/>
                <a:ext cx="5069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75E3DA6-710E-4F12-9CB5-07E52502CA05}"/>
              </a:ext>
            </a:extLst>
          </p:cNvPr>
          <p:cNvCxnSpPr>
            <a:cxnSpLocks/>
          </p:cNvCxnSpPr>
          <p:nvPr/>
        </p:nvCxnSpPr>
        <p:spPr>
          <a:xfrm flipV="1">
            <a:off x="2278381" y="3703320"/>
            <a:ext cx="21336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BED6251-C7B8-4132-B7CB-D166DC720FA7}"/>
              </a:ext>
            </a:extLst>
          </p:cNvPr>
          <p:cNvCxnSpPr>
            <a:cxnSpLocks/>
          </p:cNvCxnSpPr>
          <p:nvPr/>
        </p:nvCxnSpPr>
        <p:spPr>
          <a:xfrm>
            <a:off x="2491741" y="3703320"/>
            <a:ext cx="19812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A270117-EDCD-4B60-B4FB-70D4993FD14E}"/>
                  </a:ext>
                </a:extLst>
              </p:cNvPr>
              <p:cNvSpPr txBox="1"/>
              <p:nvPr/>
            </p:nvSpPr>
            <p:spPr>
              <a:xfrm>
                <a:off x="2169759" y="4433054"/>
                <a:ext cx="6801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−7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A270117-EDCD-4B60-B4FB-70D4993FD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759" y="4433054"/>
                <a:ext cx="68012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D6B7EAE-5D9A-4904-8A56-CFB7084E8440}"/>
              </a:ext>
            </a:extLst>
          </p:cNvPr>
          <p:cNvCxnSpPr/>
          <p:nvPr/>
        </p:nvCxnSpPr>
        <p:spPr>
          <a:xfrm>
            <a:off x="4251960" y="3703320"/>
            <a:ext cx="2133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ADB5DAD-A005-4638-9940-EB197094BDB1}"/>
                  </a:ext>
                </a:extLst>
              </p:cNvPr>
              <p:cNvSpPr txBox="1"/>
              <p:nvPr/>
            </p:nvSpPr>
            <p:spPr>
              <a:xfrm>
                <a:off x="4465320" y="3347587"/>
                <a:ext cx="365805" cy="611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ADB5DAD-A005-4638-9940-EB197094B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320" y="3347587"/>
                <a:ext cx="365805" cy="6111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CF7935B-B070-4B90-B119-E9AE1230B2D0}"/>
                  </a:ext>
                </a:extLst>
              </p:cNvPr>
              <p:cNvSpPr txBox="1"/>
              <p:nvPr/>
            </p:nvSpPr>
            <p:spPr>
              <a:xfrm>
                <a:off x="6324600" y="4336104"/>
                <a:ext cx="923906" cy="563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CF7935B-B070-4B90-B119-E9AE1230B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4336104"/>
                <a:ext cx="923906" cy="5632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2F115E3-2889-4CB4-8ECA-437D3A8764AC}"/>
                  </a:ext>
                </a:extLst>
              </p:cNvPr>
              <p:cNvSpPr txBox="1"/>
              <p:nvPr/>
            </p:nvSpPr>
            <p:spPr>
              <a:xfrm>
                <a:off x="5105477" y="4336104"/>
                <a:ext cx="923907" cy="563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2F115E3-2889-4CB4-8ECA-437D3A876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77" y="4336104"/>
                <a:ext cx="923907" cy="5632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853DB37-EA54-4BA5-8247-D4EAD194C25E}"/>
                  </a:ext>
                </a:extLst>
              </p:cNvPr>
              <p:cNvSpPr txBox="1"/>
              <p:nvPr/>
            </p:nvSpPr>
            <p:spPr>
              <a:xfrm>
                <a:off x="3901703" y="2922508"/>
                <a:ext cx="929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853DB37-EA54-4BA5-8247-D4EAD194C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703" y="2922508"/>
                <a:ext cx="929422" cy="369332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6435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3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01790A6-8524-4F2B-BFAA-0582E23ECBBE}"/>
              </a:ext>
            </a:extLst>
          </p:cNvPr>
          <p:cNvCxnSpPr/>
          <p:nvPr/>
        </p:nvCxnSpPr>
        <p:spPr>
          <a:xfrm>
            <a:off x="1691640" y="1586131"/>
            <a:ext cx="5364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5ABE477-177B-4A92-B572-4A4F6608EE5C}"/>
              </a:ext>
            </a:extLst>
          </p:cNvPr>
          <p:cNvCxnSpPr/>
          <p:nvPr/>
        </p:nvCxnSpPr>
        <p:spPr>
          <a:xfrm>
            <a:off x="4358640" y="702211"/>
            <a:ext cx="0" cy="11887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8E67799-9059-41B8-A133-D635C40B55A9}"/>
              </a:ext>
            </a:extLst>
          </p:cNvPr>
          <p:cNvCxnSpPr>
            <a:cxnSpLocks/>
          </p:cNvCxnSpPr>
          <p:nvPr/>
        </p:nvCxnSpPr>
        <p:spPr>
          <a:xfrm flipV="1">
            <a:off x="6372358" y="976531"/>
            <a:ext cx="21336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CC0404E-03CB-4FCF-98FF-670D999E6E77}"/>
              </a:ext>
            </a:extLst>
          </p:cNvPr>
          <p:cNvCxnSpPr>
            <a:cxnSpLocks/>
          </p:cNvCxnSpPr>
          <p:nvPr/>
        </p:nvCxnSpPr>
        <p:spPr>
          <a:xfrm>
            <a:off x="6585718" y="976531"/>
            <a:ext cx="19812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60DE9C6-C647-445C-A4A1-E2AF127430E0}"/>
                  </a:ext>
                </a:extLst>
              </p:cNvPr>
              <p:cNvSpPr txBox="1"/>
              <p:nvPr/>
            </p:nvSpPr>
            <p:spPr>
              <a:xfrm>
                <a:off x="6332219" y="1706265"/>
                <a:ext cx="5069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60DE9C6-C647-445C-A4A1-E2AF12743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219" y="1706265"/>
                <a:ext cx="50699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75E3DA6-710E-4F12-9CB5-07E52502CA05}"/>
              </a:ext>
            </a:extLst>
          </p:cNvPr>
          <p:cNvCxnSpPr>
            <a:cxnSpLocks/>
          </p:cNvCxnSpPr>
          <p:nvPr/>
        </p:nvCxnSpPr>
        <p:spPr>
          <a:xfrm flipV="1">
            <a:off x="1806741" y="976531"/>
            <a:ext cx="21336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BED6251-C7B8-4132-B7CB-D166DC720FA7}"/>
              </a:ext>
            </a:extLst>
          </p:cNvPr>
          <p:cNvCxnSpPr>
            <a:cxnSpLocks/>
          </p:cNvCxnSpPr>
          <p:nvPr/>
        </p:nvCxnSpPr>
        <p:spPr>
          <a:xfrm>
            <a:off x="2020101" y="976531"/>
            <a:ext cx="19812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A270117-EDCD-4B60-B4FB-70D4993FD14E}"/>
                  </a:ext>
                </a:extLst>
              </p:cNvPr>
              <p:cNvSpPr txBox="1"/>
              <p:nvPr/>
            </p:nvSpPr>
            <p:spPr>
              <a:xfrm>
                <a:off x="1698119" y="1706265"/>
                <a:ext cx="6801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−7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A270117-EDCD-4B60-B4FB-70D4993FD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119" y="1706265"/>
                <a:ext cx="6801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D6B7EAE-5D9A-4904-8A56-CFB7084E8440}"/>
              </a:ext>
            </a:extLst>
          </p:cNvPr>
          <p:cNvCxnSpPr/>
          <p:nvPr/>
        </p:nvCxnSpPr>
        <p:spPr>
          <a:xfrm>
            <a:off x="4251960" y="976531"/>
            <a:ext cx="2133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ADB5DAD-A005-4638-9940-EB197094BDB1}"/>
                  </a:ext>
                </a:extLst>
              </p:cNvPr>
              <p:cNvSpPr txBox="1"/>
              <p:nvPr/>
            </p:nvSpPr>
            <p:spPr>
              <a:xfrm>
                <a:off x="4465320" y="620798"/>
                <a:ext cx="365805" cy="611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ADB5DAD-A005-4638-9940-EB197094B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320" y="620798"/>
                <a:ext cx="365805" cy="6111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853DB37-EA54-4BA5-8247-D4EAD194C25E}"/>
                  </a:ext>
                </a:extLst>
              </p:cNvPr>
              <p:cNvSpPr txBox="1"/>
              <p:nvPr/>
            </p:nvSpPr>
            <p:spPr>
              <a:xfrm>
                <a:off x="3294399" y="626684"/>
                <a:ext cx="929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853DB37-EA54-4BA5-8247-D4EAD194C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399" y="626684"/>
                <a:ext cx="929422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170FBEE-0063-4B68-9B2E-FAC33F1950D3}"/>
                  </a:ext>
                </a:extLst>
              </p:cNvPr>
              <p:cNvSpPr txBox="1"/>
              <p:nvPr/>
            </p:nvSpPr>
            <p:spPr>
              <a:xfrm>
                <a:off x="800166" y="2014605"/>
                <a:ext cx="5219634" cy="484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采样角频率为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dirty="0"/>
                  <a:t>，以此频率做周期延拓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170FBEE-0063-4B68-9B2E-FAC33F195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66" y="2014605"/>
                <a:ext cx="5219634" cy="484172"/>
              </a:xfrm>
              <a:prstGeom prst="rect">
                <a:avLst/>
              </a:prstGeom>
              <a:blipFill>
                <a:blip r:embed="rId7"/>
                <a:stretch>
                  <a:fillRect l="-933" r="-350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6BA0BE5B-8F2C-401F-AC03-BD3B5F170332}"/>
              </a:ext>
            </a:extLst>
          </p:cNvPr>
          <p:cNvGrpSpPr/>
          <p:nvPr/>
        </p:nvGrpSpPr>
        <p:grpSpPr>
          <a:xfrm>
            <a:off x="1691640" y="2478353"/>
            <a:ext cx="5364480" cy="1636622"/>
            <a:chOff x="1691640" y="2645390"/>
            <a:chExt cx="5364480" cy="1636622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7E68C2E-A8F2-498E-8061-FBE9216D7016}"/>
                </a:ext>
              </a:extLst>
            </p:cNvPr>
            <p:cNvCxnSpPr/>
            <p:nvPr/>
          </p:nvCxnSpPr>
          <p:spPr>
            <a:xfrm>
              <a:off x="1691640" y="3792546"/>
              <a:ext cx="53644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2E5E1F5-1DC6-4E41-AB6F-684F53D2B808}"/>
                </a:ext>
              </a:extLst>
            </p:cNvPr>
            <p:cNvCxnSpPr/>
            <p:nvPr/>
          </p:nvCxnSpPr>
          <p:spPr>
            <a:xfrm>
              <a:off x="4358640" y="2908626"/>
              <a:ext cx="0" cy="11887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F5C7CA39-51C5-4B29-B371-5E7983ACD2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2358" y="3182946"/>
              <a:ext cx="213360" cy="6096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E7F23D64-BD00-46C5-A3A2-4B2E34BFD454}"/>
                </a:ext>
              </a:extLst>
            </p:cNvPr>
            <p:cNvCxnSpPr>
              <a:cxnSpLocks/>
            </p:cNvCxnSpPr>
            <p:nvPr/>
          </p:nvCxnSpPr>
          <p:spPr>
            <a:xfrm>
              <a:off x="6585718" y="3182946"/>
              <a:ext cx="198120" cy="6096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7282111B-357D-4E41-A8D6-562F27A284CD}"/>
                    </a:ext>
                  </a:extLst>
                </p:cNvPr>
                <p:cNvSpPr txBox="1"/>
                <p:nvPr/>
              </p:nvSpPr>
              <p:spPr>
                <a:xfrm>
                  <a:off x="6332219" y="3912680"/>
                  <a:ext cx="5069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7282111B-357D-4E41-A8D6-562F27A28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2219" y="3912680"/>
                  <a:ext cx="50699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F0B819E7-B96F-4623-9F20-2E9C865DF201}"/>
                </a:ext>
              </a:extLst>
            </p:cNvPr>
            <p:cNvCxnSpPr/>
            <p:nvPr/>
          </p:nvCxnSpPr>
          <p:spPr>
            <a:xfrm>
              <a:off x="4251960" y="3182946"/>
              <a:ext cx="2133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1B834FD1-6C21-4F12-8947-4B9750D91E82}"/>
                    </a:ext>
                  </a:extLst>
                </p:cNvPr>
                <p:cNvSpPr txBox="1"/>
                <p:nvPr/>
              </p:nvSpPr>
              <p:spPr>
                <a:xfrm>
                  <a:off x="4343159" y="2704922"/>
                  <a:ext cx="380489" cy="6111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1B834FD1-6C21-4F12-8947-4B9750D91E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159" y="2704922"/>
                  <a:ext cx="380489" cy="61112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2B713385-9E2C-475C-BD51-9929562BBFCF}"/>
                    </a:ext>
                  </a:extLst>
                </p:cNvPr>
                <p:cNvSpPr txBox="1"/>
                <p:nvPr/>
              </p:nvSpPr>
              <p:spPr>
                <a:xfrm>
                  <a:off x="3294399" y="2645390"/>
                  <a:ext cx="9203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2B713385-9E2C-475C-BD51-9929562BBF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4399" y="2645390"/>
                  <a:ext cx="920380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25C097DE-F011-448D-A111-65AADA0783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6300" y="3182946"/>
              <a:ext cx="213360" cy="6096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0C5DC6AC-3E3C-4555-887D-3F52CDD76667}"/>
                </a:ext>
              </a:extLst>
            </p:cNvPr>
            <p:cNvCxnSpPr>
              <a:cxnSpLocks/>
            </p:cNvCxnSpPr>
            <p:nvPr/>
          </p:nvCxnSpPr>
          <p:spPr>
            <a:xfrm>
              <a:off x="5979660" y="3182946"/>
              <a:ext cx="198120" cy="6096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0A2955AF-0D8B-44BD-85B5-CE5E77140109}"/>
                    </a:ext>
                  </a:extLst>
                </p:cNvPr>
                <p:cNvSpPr txBox="1"/>
                <p:nvPr/>
              </p:nvSpPr>
              <p:spPr>
                <a:xfrm>
                  <a:off x="5726161" y="3912680"/>
                  <a:ext cx="5069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0A2955AF-0D8B-44BD-85B5-CE5E77140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6161" y="3912680"/>
                  <a:ext cx="50699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D2BA9C1D-8647-46E4-BEF1-290C454305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2158" y="3182946"/>
              <a:ext cx="213360" cy="6096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40FA25F-E790-4C6C-B357-39734F3FF5E3}"/>
                </a:ext>
              </a:extLst>
            </p:cNvPr>
            <p:cNvCxnSpPr>
              <a:cxnSpLocks/>
            </p:cNvCxnSpPr>
            <p:nvPr/>
          </p:nvCxnSpPr>
          <p:spPr>
            <a:xfrm>
              <a:off x="5305518" y="3182946"/>
              <a:ext cx="198120" cy="6096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CC5F87E4-487E-47E0-8B5B-3FCDB689B920}"/>
                    </a:ext>
                  </a:extLst>
                </p:cNvPr>
                <p:cNvSpPr txBox="1"/>
                <p:nvPr/>
              </p:nvSpPr>
              <p:spPr>
                <a:xfrm>
                  <a:off x="5101491" y="3912680"/>
                  <a:ext cx="5069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CC5F87E4-487E-47E0-8B5B-3FCDB689B9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1491" y="3912680"/>
                  <a:ext cx="50699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CDF1542C-8CF9-49A4-843B-75BA387AF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4622" y="3182946"/>
              <a:ext cx="213360" cy="6096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7243813C-0EC2-4EAC-AE80-2F86CCFDAE45}"/>
                </a:ext>
              </a:extLst>
            </p:cNvPr>
            <p:cNvCxnSpPr>
              <a:cxnSpLocks/>
            </p:cNvCxnSpPr>
            <p:nvPr/>
          </p:nvCxnSpPr>
          <p:spPr>
            <a:xfrm>
              <a:off x="4727982" y="3182946"/>
              <a:ext cx="198120" cy="6096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EAF9D5B-4124-41AF-9131-387402C3C606}"/>
                    </a:ext>
                  </a:extLst>
                </p:cNvPr>
                <p:cNvSpPr txBox="1"/>
                <p:nvPr/>
              </p:nvSpPr>
              <p:spPr>
                <a:xfrm>
                  <a:off x="4514623" y="3912680"/>
                  <a:ext cx="3787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EAF9D5B-4124-41AF-9131-387402C3C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4623" y="3912680"/>
                  <a:ext cx="378757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F2540D2C-BA4F-408F-868E-14656F7DD6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0016" y="3182946"/>
              <a:ext cx="213360" cy="6096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619A003E-00E0-48CF-A5FD-60784AD37551}"/>
                </a:ext>
              </a:extLst>
            </p:cNvPr>
            <p:cNvCxnSpPr>
              <a:cxnSpLocks/>
            </p:cNvCxnSpPr>
            <p:nvPr/>
          </p:nvCxnSpPr>
          <p:spPr>
            <a:xfrm>
              <a:off x="3993376" y="3182946"/>
              <a:ext cx="198120" cy="6096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A35BD50C-BBD6-470D-8516-AF6F52142341}"/>
                    </a:ext>
                  </a:extLst>
                </p:cNvPr>
                <p:cNvSpPr txBox="1"/>
                <p:nvPr/>
              </p:nvSpPr>
              <p:spPr>
                <a:xfrm>
                  <a:off x="3707868" y="3912680"/>
                  <a:ext cx="5518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A35BD50C-BBD6-470D-8516-AF6F521423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7868" y="3912680"/>
                  <a:ext cx="551882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21FC627F-8291-4539-8F40-BC846F581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3958" y="3182946"/>
              <a:ext cx="213360" cy="6096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1585066F-DA84-493A-8083-D5969AC4EB7D}"/>
                </a:ext>
              </a:extLst>
            </p:cNvPr>
            <p:cNvCxnSpPr>
              <a:cxnSpLocks/>
            </p:cNvCxnSpPr>
            <p:nvPr/>
          </p:nvCxnSpPr>
          <p:spPr>
            <a:xfrm>
              <a:off x="3387318" y="3182946"/>
              <a:ext cx="198120" cy="6096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BAF215DA-C299-4CB5-987C-F7160198AF3F}"/>
                    </a:ext>
                  </a:extLst>
                </p:cNvPr>
                <p:cNvSpPr txBox="1"/>
                <p:nvPr/>
              </p:nvSpPr>
              <p:spPr>
                <a:xfrm>
                  <a:off x="3089054" y="3912680"/>
                  <a:ext cx="5839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BAF215DA-C299-4CB5-987C-F7160198A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9054" y="3912680"/>
                  <a:ext cx="583942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F15458F4-0A91-4891-A041-164EC5E58C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9816" y="3182946"/>
              <a:ext cx="213360" cy="6096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A6059A29-1943-4BE0-B626-BE1CA2E1261C}"/>
                </a:ext>
              </a:extLst>
            </p:cNvPr>
            <p:cNvCxnSpPr>
              <a:cxnSpLocks/>
            </p:cNvCxnSpPr>
            <p:nvPr/>
          </p:nvCxnSpPr>
          <p:spPr>
            <a:xfrm>
              <a:off x="2713176" y="3182946"/>
              <a:ext cx="198120" cy="6096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6895049-1D37-48A8-8117-B699A22A4A89}"/>
                    </a:ext>
                  </a:extLst>
                </p:cNvPr>
                <p:cNvSpPr txBox="1"/>
                <p:nvPr/>
              </p:nvSpPr>
              <p:spPr>
                <a:xfrm>
                  <a:off x="2398221" y="3912680"/>
                  <a:ext cx="5839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6895049-1D37-48A8-8117-B699A22A4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8221" y="3912680"/>
                  <a:ext cx="583942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473D119D-0B53-4C13-A952-99660648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2280" y="3182946"/>
              <a:ext cx="213360" cy="6096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9A8BC27C-8FC6-49A9-AFB2-64D13B510284}"/>
                </a:ext>
              </a:extLst>
            </p:cNvPr>
            <p:cNvCxnSpPr>
              <a:cxnSpLocks/>
            </p:cNvCxnSpPr>
            <p:nvPr/>
          </p:nvCxnSpPr>
          <p:spPr>
            <a:xfrm>
              <a:off x="2135640" y="3182946"/>
              <a:ext cx="198120" cy="6096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0C1ACD51-5437-4D3C-8197-D0E24DA8550C}"/>
                    </a:ext>
                  </a:extLst>
                </p:cNvPr>
                <p:cNvSpPr txBox="1"/>
                <p:nvPr/>
              </p:nvSpPr>
              <p:spPr>
                <a:xfrm>
                  <a:off x="1792163" y="3899709"/>
                  <a:ext cx="5839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0C1ACD51-5437-4D3C-8197-D0E24DA855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2163" y="3899709"/>
                  <a:ext cx="583942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DFEB381-24DB-4B7F-8C20-4116ECCF0423}"/>
              </a:ext>
            </a:extLst>
          </p:cNvPr>
          <p:cNvSpPr txBox="1"/>
          <p:nvPr/>
        </p:nvSpPr>
        <p:spPr>
          <a:xfrm>
            <a:off x="1836013" y="45381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滤波后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E5D6D78-C33E-450D-912A-255C286174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910" y="4885141"/>
            <a:ext cx="2952381" cy="771429"/>
          </a:xfrm>
          <a:prstGeom prst="rect">
            <a:avLst/>
          </a:prstGeom>
        </p:spPr>
      </p:pic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5EECDF53-8D4B-421F-9F8C-594DA7FBF2EC}"/>
              </a:ext>
            </a:extLst>
          </p:cNvPr>
          <p:cNvCxnSpPr/>
          <p:nvPr/>
        </p:nvCxnSpPr>
        <p:spPr>
          <a:xfrm>
            <a:off x="3043921" y="5422902"/>
            <a:ext cx="5364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FB9BED92-B375-4D8B-87A2-86F4F1E8D040}"/>
              </a:ext>
            </a:extLst>
          </p:cNvPr>
          <p:cNvCxnSpPr/>
          <p:nvPr/>
        </p:nvCxnSpPr>
        <p:spPr>
          <a:xfrm>
            <a:off x="5710921" y="4538982"/>
            <a:ext cx="0" cy="11887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27DE80B4-D3B8-4485-82EF-E5307F994C4C}"/>
              </a:ext>
            </a:extLst>
          </p:cNvPr>
          <p:cNvCxnSpPr/>
          <p:nvPr/>
        </p:nvCxnSpPr>
        <p:spPr>
          <a:xfrm>
            <a:off x="5604241" y="4813302"/>
            <a:ext cx="2133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AC1932A8-8A27-473F-9B80-AD6D0A086DA0}"/>
              </a:ext>
            </a:extLst>
          </p:cNvPr>
          <p:cNvSpPr txBox="1"/>
          <p:nvPr/>
        </p:nvSpPr>
        <p:spPr>
          <a:xfrm>
            <a:off x="5718114" y="44291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5D27C1AD-33EC-4A84-9DB3-BA888EB9328F}"/>
                  </a:ext>
                </a:extLst>
              </p:cNvPr>
              <p:cNvSpPr txBox="1"/>
              <p:nvPr/>
            </p:nvSpPr>
            <p:spPr>
              <a:xfrm>
                <a:off x="4646680" y="4275746"/>
                <a:ext cx="915507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5D27C1AD-33EC-4A84-9DB3-BA888EB93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680" y="4275746"/>
                <a:ext cx="915507" cy="391646"/>
              </a:xfrm>
              <a:prstGeom prst="rect">
                <a:avLst/>
              </a:prstGeom>
              <a:blipFill>
                <a:blip r:embed="rId20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3625DA92-612F-4CAC-AECE-1FAF7A9C842B}"/>
              </a:ext>
            </a:extLst>
          </p:cNvPr>
          <p:cNvCxnSpPr>
            <a:cxnSpLocks/>
          </p:cNvCxnSpPr>
          <p:nvPr/>
        </p:nvCxnSpPr>
        <p:spPr>
          <a:xfrm flipV="1">
            <a:off x="5866903" y="4813302"/>
            <a:ext cx="21336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781A4CB1-C1FD-430F-925B-3764EDF41C34}"/>
              </a:ext>
            </a:extLst>
          </p:cNvPr>
          <p:cNvCxnSpPr>
            <a:cxnSpLocks/>
          </p:cNvCxnSpPr>
          <p:nvPr/>
        </p:nvCxnSpPr>
        <p:spPr>
          <a:xfrm>
            <a:off x="6080263" y="4813302"/>
            <a:ext cx="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2434BB16-6FC0-4025-BB37-0BED943D59B7}"/>
                  </a:ext>
                </a:extLst>
              </p:cNvPr>
              <p:cNvSpPr txBox="1"/>
              <p:nvPr/>
            </p:nvSpPr>
            <p:spPr>
              <a:xfrm>
                <a:off x="5866904" y="5543036"/>
                <a:ext cx="378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2434BB16-6FC0-4025-BB37-0BED943D5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904" y="5543036"/>
                <a:ext cx="378757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65C1A6CF-8880-4374-84BF-1813A998352A}"/>
              </a:ext>
            </a:extLst>
          </p:cNvPr>
          <p:cNvCxnSpPr>
            <a:cxnSpLocks/>
          </p:cNvCxnSpPr>
          <p:nvPr/>
        </p:nvCxnSpPr>
        <p:spPr>
          <a:xfrm flipV="1">
            <a:off x="5345657" y="4813302"/>
            <a:ext cx="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A006811B-C436-4C03-BF9F-D9B5A21365C6}"/>
              </a:ext>
            </a:extLst>
          </p:cNvPr>
          <p:cNvCxnSpPr>
            <a:cxnSpLocks/>
          </p:cNvCxnSpPr>
          <p:nvPr/>
        </p:nvCxnSpPr>
        <p:spPr>
          <a:xfrm>
            <a:off x="5345657" y="4813302"/>
            <a:ext cx="19812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C5DBF85E-CF44-44A8-9572-BB8385648282}"/>
                  </a:ext>
                </a:extLst>
              </p:cNvPr>
              <p:cNvSpPr txBox="1"/>
              <p:nvPr/>
            </p:nvSpPr>
            <p:spPr>
              <a:xfrm>
                <a:off x="5060149" y="5543036"/>
                <a:ext cx="551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C5DBF85E-CF44-44A8-9572-BB8385648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149" y="5543036"/>
                <a:ext cx="551882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3519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1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BBA0B2-57D2-45EB-B59C-6C89BEFC04A4}"/>
              </a:ext>
            </a:extLst>
          </p:cNvPr>
          <p:cNvSpPr txBox="1"/>
          <p:nvPr/>
        </p:nvSpPr>
        <p:spPr>
          <a:xfrm>
            <a:off x="2080260" y="37261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A34C233-04F2-4B1E-A105-B1777D35946D}"/>
                  </a:ext>
                </a:extLst>
              </p:cNvPr>
              <p:cNvSpPr txBox="1"/>
              <p:nvPr/>
            </p:nvSpPr>
            <p:spPr>
              <a:xfrm>
                <a:off x="1106646" y="1023140"/>
                <a:ext cx="5987601" cy="32543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求证：将一个周期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分为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/>
                  <a:t>段，所有段的对应点之和为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</a:t>
                </a:r>
                <a:endParaRPr lang="en-US" altLang="zh-CN" dirty="0"/>
              </a:p>
              <a:p>
                <a:r>
                  <a:rPr lang="zh-CN" altLang="en-US" dirty="0"/>
                  <a:t>那么傅里叶系数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，当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/>
                  <a:t>的倍数时为</a:t>
                </a:r>
                <a:r>
                  <a:rPr lang="en-US" altLang="zh-CN" dirty="0"/>
                  <a:t>0</a:t>
                </a:r>
                <a:endParaRPr lang="zh-CN" altLang="en-US" dirty="0"/>
              </a:p>
              <a:p>
                <a:endParaRPr lang="en-US" altLang="zh-CN" dirty="0"/>
              </a:p>
              <a:p>
                <a:r>
                  <a:rPr lang="zh-CN" altLang="en-US" dirty="0"/>
                  <a:t>计算傅里叶系数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分为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/>
                  <a:t>段计算，每段长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A34C233-04F2-4B1E-A105-B1777D359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646" y="1023140"/>
                <a:ext cx="5987601" cy="3254352"/>
              </a:xfrm>
              <a:prstGeom prst="rect">
                <a:avLst/>
              </a:prstGeom>
              <a:blipFill>
                <a:blip r:embed="rId3"/>
                <a:stretch>
                  <a:fillRect l="-916" t="-1311" r="-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CA19A55-40B1-4CDF-9FAE-9A0A0A983679}"/>
                  </a:ext>
                </a:extLst>
              </p:cNvPr>
              <p:cNvSpPr/>
              <p:nvPr/>
            </p:nvSpPr>
            <p:spPr>
              <a:xfrm>
                <a:off x="1588088" y="2259714"/>
                <a:ext cx="2599814" cy="8719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CA19A55-40B1-4CDF-9FAE-9A0A0A983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088" y="2259714"/>
                <a:ext cx="2599814" cy="8719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C56F9D4-8935-48CB-946C-5B8360C940CA}"/>
                  </a:ext>
                </a:extLst>
              </p:cNvPr>
              <p:cNvSpPr/>
              <p:nvPr/>
            </p:nvSpPr>
            <p:spPr>
              <a:xfrm>
                <a:off x="1588088" y="3673561"/>
                <a:ext cx="4356256" cy="193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den>
                                  </m:f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𝑘𝑛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den>
                                  </m:f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C56F9D4-8935-48CB-946C-5B8360C94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088" y="3673561"/>
                <a:ext cx="4356256" cy="19346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4801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3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EEDCF7-3AC8-416B-B835-5DB28ADCA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86" y="1893112"/>
            <a:ext cx="8171428" cy="1228571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01790A6-8524-4F2B-BFAA-0582E23ECBBE}"/>
              </a:ext>
            </a:extLst>
          </p:cNvPr>
          <p:cNvCxnSpPr/>
          <p:nvPr/>
        </p:nvCxnSpPr>
        <p:spPr>
          <a:xfrm>
            <a:off x="1691640" y="4312920"/>
            <a:ext cx="5364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5ABE477-177B-4A92-B572-4A4F6608EE5C}"/>
              </a:ext>
            </a:extLst>
          </p:cNvPr>
          <p:cNvCxnSpPr/>
          <p:nvPr/>
        </p:nvCxnSpPr>
        <p:spPr>
          <a:xfrm>
            <a:off x="4358640" y="3429000"/>
            <a:ext cx="0" cy="11887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8E67799-9059-41B8-A133-D635C40B55A9}"/>
              </a:ext>
            </a:extLst>
          </p:cNvPr>
          <p:cNvCxnSpPr>
            <a:cxnSpLocks/>
          </p:cNvCxnSpPr>
          <p:nvPr/>
        </p:nvCxnSpPr>
        <p:spPr>
          <a:xfrm flipV="1">
            <a:off x="5913120" y="3703320"/>
            <a:ext cx="21336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CC0404E-03CB-4FCF-98FF-670D999E6E77}"/>
              </a:ext>
            </a:extLst>
          </p:cNvPr>
          <p:cNvCxnSpPr>
            <a:cxnSpLocks/>
          </p:cNvCxnSpPr>
          <p:nvPr/>
        </p:nvCxnSpPr>
        <p:spPr>
          <a:xfrm>
            <a:off x="6126480" y="3703320"/>
            <a:ext cx="19812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60DE9C6-C647-445C-A4A1-E2AF127430E0}"/>
                  </a:ext>
                </a:extLst>
              </p:cNvPr>
              <p:cNvSpPr txBox="1"/>
              <p:nvPr/>
            </p:nvSpPr>
            <p:spPr>
              <a:xfrm>
                <a:off x="5872981" y="4433054"/>
                <a:ext cx="5069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60DE9C6-C647-445C-A4A1-E2AF12743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981" y="4433054"/>
                <a:ext cx="50699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75E3DA6-710E-4F12-9CB5-07E52502CA05}"/>
              </a:ext>
            </a:extLst>
          </p:cNvPr>
          <p:cNvCxnSpPr>
            <a:cxnSpLocks/>
          </p:cNvCxnSpPr>
          <p:nvPr/>
        </p:nvCxnSpPr>
        <p:spPr>
          <a:xfrm flipV="1">
            <a:off x="2278381" y="3703320"/>
            <a:ext cx="21336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BED6251-C7B8-4132-B7CB-D166DC720FA7}"/>
              </a:ext>
            </a:extLst>
          </p:cNvPr>
          <p:cNvCxnSpPr>
            <a:cxnSpLocks/>
          </p:cNvCxnSpPr>
          <p:nvPr/>
        </p:nvCxnSpPr>
        <p:spPr>
          <a:xfrm>
            <a:off x="2491741" y="3703320"/>
            <a:ext cx="19812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A270117-EDCD-4B60-B4FB-70D4993FD14E}"/>
                  </a:ext>
                </a:extLst>
              </p:cNvPr>
              <p:cNvSpPr txBox="1"/>
              <p:nvPr/>
            </p:nvSpPr>
            <p:spPr>
              <a:xfrm>
                <a:off x="2169759" y="4433054"/>
                <a:ext cx="6801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−7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A270117-EDCD-4B60-B4FB-70D4993FD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759" y="4433054"/>
                <a:ext cx="6801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D6B7EAE-5D9A-4904-8A56-CFB7084E8440}"/>
              </a:ext>
            </a:extLst>
          </p:cNvPr>
          <p:cNvCxnSpPr/>
          <p:nvPr/>
        </p:nvCxnSpPr>
        <p:spPr>
          <a:xfrm>
            <a:off x="4251960" y="3703320"/>
            <a:ext cx="2133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ADB5DAD-A005-4638-9940-EB197094BDB1}"/>
                  </a:ext>
                </a:extLst>
              </p:cNvPr>
              <p:cNvSpPr txBox="1"/>
              <p:nvPr/>
            </p:nvSpPr>
            <p:spPr>
              <a:xfrm>
                <a:off x="4465320" y="3347587"/>
                <a:ext cx="365805" cy="611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ADB5DAD-A005-4638-9940-EB197094B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320" y="3347587"/>
                <a:ext cx="365805" cy="6111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CF7935B-B070-4B90-B119-E9AE1230B2D0}"/>
                  </a:ext>
                </a:extLst>
              </p:cNvPr>
              <p:cNvSpPr txBox="1"/>
              <p:nvPr/>
            </p:nvSpPr>
            <p:spPr>
              <a:xfrm>
                <a:off x="6324600" y="4336104"/>
                <a:ext cx="923906" cy="563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CF7935B-B070-4B90-B119-E9AE1230B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4336104"/>
                <a:ext cx="923906" cy="5632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2F115E3-2889-4CB4-8ECA-437D3A8764AC}"/>
                  </a:ext>
                </a:extLst>
              </p:cNvPr>
              <p:cNvSpPr txBox="1"/>
              <p:nvPr/>
            </p:nvSpPr>
            <p:spPr>
              <a:xfrm>
                <a:off x="5105477" y="4336104"/>
                <a:ext cx="923907" cy="563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2F115E3-2889-4CB4-8ECA-437D3A876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77" y="4336104"/>
                <a:ext cx="923907" cy="5632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853DB37-EA54-4BA5-8247-D4EAD194C25E}"/>
                  </a:ext>
                </a:extLst>
              </p:cNvPr>
              <p:cNvSpPr txBox="1"/>
              <p:nvPr/>
            </p:nvSpPr>
            <p:spPr>
              <a:xfrm>
                <a:off x="3901703" y="2922508"/>
                <a:ext cx="929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853DB37-EA54-4BA5-8247-D4EAD194C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703" y="2922508"/>
                <a:ext cx="929422" cy="369332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8572A0E4-0412-44E6-B601-BF56C9F9F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286" y="908274"/>
            <a:ext cx="7907109" cy="938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CBE1577-7D19-4C81-80B7-7F4131212DB8}"/>
                  </a:ext>
                </a:extLst>
              </p:cNvPr>
              <p:cNvSpPr txBox="1"/>
              <p:nvPr/>
            </p:nvSpPr>
            <p:spPr>
              <a:xfrm>
                <a:off x="670560" y="5410200"/>
                <a:ext cx="6780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能否选择适当的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dirty="0"/>
                  <a:t>，使得不用二倍最高频率采样也能重构信号？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CBE1577-7D19-4C81-80B7-7F4131212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" y="5410200"/>
                <a:ext cx="6780254" cy="369332"/>
              </a:xfrm>
              <a:prstGeom prst="rect">
                <a:avLst/>
              </a:prstGeom>
              <a:blipFill>
                <a:blip r:embed="rId11"/>
                <a:stretch>
                  <a:fillRect l="-719" t="-11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8017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3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01920DD-60D0-4967-A1CA-E318BFE0389D}"/>
              </a:ext>
            </a:extLst>
          </p:cNvPr>
          <p:cNvGrpSpPr/>
          <p:nvPr/>
        </p:nvGrpSpPr>
        <p:grpSpPr>
          <a:xfrm>
            <a:off x="1691640" y="679611"/>
            <a:ext cx="5556866" cy="1976827"/>
            <a:chOff x="1691640" y="2922508"/>
            <a:chExt cx="5556866" cy="1976827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01790A6-8524-4F2B-BFAA-0582E23ECBBE}"/>
                </a:ext>
              </a:extLst>
            </p:cNvPr>
            <p:cNvCxnSpPr/>
            <p:nvPr/>
          </p:nvCxnSpPr>
          <p:spPr>
            <a:xfrm>
              <a:off x="1691640" y="4312920"/>
              <a:ext cx="53644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C5ABE477-177B-4A92-B572-4A4F6608EE5C}"/>
                </a:ext>
              </a:extLst>
            </p:cNvPr>
            <p:cNvCxnSpPr/>
            <p:nvPr/>
          </p:nvCxnSpPr>
          <p:spPr>
            <a:xfrm>
              <a:off x="4358640" y="3429000"/>
              <a:ext cx="0" cy="11887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8E67799-9059-41B8-A133-D635C40B55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3120" y="3703320"/>
              <a:ext cx="213360" cy="6096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CC0404E-03CB-4FCF-98FF-670D999E6E77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0" y="3703320"/>
              <a:ext cx="198120" cy="6096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A60DE9C6-C647-445C-A4A1-E2AF127430E0}"/>
                    </a:ext>
                  </a:extLst>
                </p:cNvPr>
                <p:cNvSpPr txBox="1"/>
                <p:nvPr/>
              </p:nvSpPr>
              <p:spPr>
                <a:xfrm>
                  <a:off x="5872981" y="4433054"/>
                  <a:ext cx="5069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A60DE9C6-C647-445C-A4A1-E2AF127430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2981" y="4433054"/>
                  <a:ext cx="50699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675E3DA6-710E-4F12-9CB5-07E52502CA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8381" y="3703320"/>
              <a:ext cx="213360" cy="6096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BED6251-C7B8-4132-B7CB-D166DC720FA7}"/>
                </a:ext>
              </a:extLst>
            </p:cNvPr>
            <p:cNvCxnSpPr>
              <a:cxnSpLocks/>
            </p:cNvCxnSpPr>
            <p:nvPr/>
          </p:nvCxnSpPr>
          <p:spPr>
            <a:xfrm>
              <a:off x="2491741" y="3703320"/>
              <a:ext cx="198120" cy="6096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CA270117-EDCD-4B60-B4FB-70D4993FD14E}"/>
                    </a:ext>
                  </a:extLst>
                </p:cNvPr>
                <p:cNvSpPr txBox="1"/>
                <p:nvPr/>
              </p:nvSpPr>
              <p:spPr>
                <a:xfrm>
                  <a:off x="2169759" y="4433054"/>
                  <a:ext cx="6801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−7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CA270117-EDCD-4B60-B4FB-70D4993FD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9759" y="4433054"/>
                  <a:ext cx="68012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0D6B7EAE-5D9A-4904-8A56-CFB7084E8440}"/>
                </a:ext>
              </a:extLst>
            </p:cNvPr>
            <p:cNvCxnSpPr/>
            <p:nvPr/>
          </p:nvCxnSpPr>
          <p:spPr>
            <a:xfrm>
              <a:off x="4251960" y="3703320"/>
              <a:ext cx="2133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DADB5DAD-A005-4638-9940-EB197094BDB1}"/>
                    </a:ext>
                  </a:extLst>
                </p:cNvPr>
                <p:cNvSpPr txBox="1"/>
                <p:nvPr/>
              </p:nvSpPr>
              <p:spPr>
                <a:xfrm>
                  <a:off x="4465320" y="3347587"/>
                  <a:ext cx="365805" cy="6111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DADB5DAD-A005-4638-9940-EB197094B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5320" y="3347587"/>
                  <a:ext cx="365805" cy="61112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6CF7935B-B070-4B90-B119-E9AE1230B2D0}"/>
                    </a:ext>
                  </a:extLst>
                </p:cNvPr>
                <p:cNvSpPr txBox="1"/>
                <p:nvPr/>
              </p:nvSpPr>
              <p:spPr>
                <a:xfrm>
                  <a:off x="6324600" y="4336104"/>
                  <a:ext cx="923906" cy="563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6CF7935B-B070-4B90-B119-E9AE1230B2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600" y="4336104"/>
                  <a:ext cx="923906" cy="5632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82F115E3-2889-4CB4-8ECA-437D3A8764AC}"/>
                    </a:ext>
                  </a:extLst>
                </p:cNvPr>
                <p:cNvSpPr txBox="1"/>
                <p:nvPr/>
              </p:nvSpPr>
              <p:spPr>
                <a:xfrm>
                  <a:off x="5105477" y="4336104"/>
                  <a:ext cx="923907" cy="563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82F115E3-2889-4CB4-8ECA-437D3A876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5477" y="4336104"/>
                  <a:ext cx="923907" cy="5632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A853DB37-EA54-4BA5-8247-D4EAD194C25E}"/>
                    </a:ext>
                  </a:extLst>
                </p:cNvPr>
                <p:cNvSpPr txBox="1"/>
                <p:nvPr/>
              </p:nvSpPr>
              <p:spPr>
                <a:xfrm>
                  <a:off x="3901703" y="2922508"/>
                  <a:ext cx="929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A853DB37-EA54-4BA5-8247-D4EAD194C2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1703" y="2922508"/>
                  <a:ext cx="92942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CBE1577-7D19-4C81-80B7-7F4131212DB8}"/>
                  </a:ext>
                </a:extLst>
              </p:cNvPr>
              <p:cNvSpPr txBox="1"/>
              <p:nvPr/>
            </p:nvSpPr>
            <p:spPr>
              <a:xfrm>
                <a:off x="670560" y="2602811"/>
                <a:ext cx="8084585" cy="31359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能否选择适当的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dirty="0"/>
                  <a:t>，使得不用二倍最高频率采样也能重构信号？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选择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dirty="0"/>
                  <a:t>，那么按照框图流程会以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zh-CN" altLang="en-US" dirty="0"/>
                  <a:t>做周期延拓，</a:t>
                </a:r>
                <a:endParaRPr lang="en-US" altLang="zh-CN" dirty="0"/>
              </a:p>
              <a:p>
                <a:r>
                  <a:rPr lang="zh-CN" altLang="en-US" dirty="0"/>
                  <a:t>再低通滤波，取出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之间</m:t>
                    </m:r>
                  </m:oMath>
                </a14:m>
                <a:r>
                  <a:rPr lang="zh-CN" altLang="en-US" dirty="0"/>
                  <a:t>的信号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因此，应选择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dirty="0"/>
                  <a:t>使周期延拓过程中信号移动到频谱中间位置</a:t>
                </a:r>
                <a:endParaRPr lang="en-US" altLang="zh-CN" dirty="0"/>
              </a:p>
              <a:p>
                <a:r>
                  <a:rPr lang="zh-CN" altLang="en-US" dirty="0"/>
                  <a:t>因此，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dirty="0"/>
                  <a:t>必须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满足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=7</m:t>
                    </m:r>
                    <m:r>
                      <m:rPr>
                        <m:sty m:val="p"/>
                      </m:rPr>
                      <a:rPr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dirty="0"/>
                  <a:t>（不混叠），且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/>
                  <a:t>（在滤波器范围内）</a:t>
                </a:r>
                <a:endParaRPr lang="en-US" altLang="zh-CN" dirty="0"/>
              </a:p>
              <a:p>
                <a:r>
                  <a:rPr lang="zh-CN" altLang="en-US" b="0" dirty="0"/>
                  <a:t>得到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zh-CN" altLang="en-US" dirty="0"/>
                  <a:t>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/>
                  <a:t>2</a:t>
                </a:r>
              </a:p>
              <a:p>
                <a:r>
                  <a:rPr lang="zh-CN" altLang="en-US" dirty="0"/>
                  <a:t>结论是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,2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CBE1577-7D19-4C81-80B7-7F4131212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" y="2602811"/>
                <a:ext cx="8084585" cy="3135987"/>
              </a:xfrm>
              <a:prstGeom prst="rect">
                <a:avLst/>
              </a:prstGeom>
              <a:blipFill>
                <a:blip r:embed="rId9"/>
                <a:stretch>
                  <a:fillRect l="-603" t="-1362" b="-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90056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4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9968B9-8012-4066-B9F6-E8BD57E7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19" y="885091"/>
            <a:ext cx="5761905" cy="13904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55F37A-2FCA-4659-89FD-3DFB82909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009" y="2393392"/>
            <a:ext cx="4533333" cy="3990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8B6490F-D65D-4177-967F-6D115E7AE1F4}"/>
                  </a:ext>
                </a:extLst>
              </p:cNvPr>
              <p:cNvSpPr txBox="1"/>
              <p:nvPr/>
            </p:nvSpPr>
            <p:spPr>
              <a:xfrm>
                <a:off x="680935" y="2686526"/>
                <a:ext cx="4068806" cy="1719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参见教材图</a:t>
                </a:r>
                <a:r>
                  <a:rPr lang="en-US" altLang="zh-CN" dirty="0"/>
                  <a:t>8.8</a:t>
                </a:r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8B6490F-D65D-4177-967F-6D115E7AE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35" y="2686526"/>
                <a:ext cx="4068806" cy="1719125"/>
              </a:xfrm>
              <a:prstGeom prst="rect">
                <a:avLst/>
              </a:prstGeom>
              <a:blipFill>
                <a:blip r:embed="rId5"/>
                <a:stretch>
                  <a:fillRect l="-1349" t="-2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4436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4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55F37A-2FCA-4659-89FD-3DFB82909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009" y="2393392"/>
            <a:ext cx="4533333" cy="3990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8B6490F-D65D-4177-967F-6D115E7AE1F4}"/>
                  </a:ext>
                </a:extLst>
              </p:cNvPr>
              <p:cNvSpPr txBox="1"/>
              <p:nvPr/>
            </p:nvSpPr>
            <p:spPr>
              <a:xfrm>
                <a:off x="680935" y="1849947"/>
                <a:ext cx="3999813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（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）如果需要无损失重构信号，需要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zh-CN" altLang="en-US" dirty="0"/>
                  <a:t>满足什么样的条件？</a:t>
                </a:r>
                <a:endParaRPr lang="en-US" altLang="zh-CN" dirty="0"/>
              </a:p>
              <a:p>
                <a:r>
                  <a:rPr lang="zh-CN" altLang="en-US" dirty="0"/>
                  <a:t>答案在题图说明中</a:t>
                </a:r>
                <a:r>
                  <a:rPr lang="en-US" altLang="zh-CN" dirty="0"/>
                  <a:t>……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𝑐𝑜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与余弦函数的相位无关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8B6490F-D65D-4177-967F-6D115E7AE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35" y="1849947"/>
                <a:ext cx="3999813" cy="1754326"/>
              </a:xfrm>
              <a:prstGeom prst="rect">
                <a:avLst/>
              </a:prstGeom>
              <a:blipFill>
                <a:blip r:embed="rId4"/>
                <a:stretch>
                  <a:fillRect l="-1372" t="-2083" r="-762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9153F298-CCEF-4712-982D-F8A420735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723" y="885091"/>
            <a:ext cx="5228571" cy="73333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2E32A3B2-7C5D-4B6D-94BD-210188BACE7E}"/>
              </a:ext>
            </a:extLst>
          </p:cNvPr>
          <p:cNvSpPr/>
          <p:nvPr/>
        </p:nvSpPr>
        <p:spPr>
          <a:xfrm>
            <a:off x="4443009" y="5749047"/>
            <a:ext cx="4418889" cy="63482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1667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5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42BC7A-50AF-4C33-A3DD-D4AC46CE8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095" y="885091"/>
            <a:ext cx="5723809" cy="148571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089838-26A7-4D48-BAC0-9D7F53B0B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70805"/>
            <a:ext cx="4371429" cy="15428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64C2B8E-F345-4248-A754-E491C5538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132" y="2370805"/>
            <a:ext cx="4590476" cy="370476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59D33BE-1231-4A53-B6C3-59AED80F4E44}"/>
              </a:ext>
            </a:extLst>
          </p:cNvPr>
          <p:cNvSpPr txBox="1"/>
          <p:nvPr/>
        </p:nvSpPr>
        <p:spPr>
          <a:xfrm>
            <a:off x="353494" y="3913662"/>
            <a:ext cx="41212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该题用余弦函数调制，但是用周期和余弦函数相同的方波解调</a:t>
            </a:r>
            <a:endParaRPr lang="en-US" altLang="zh-CN" dirty="0"/>
          </a:p>
          <a:p>
            <a:r>
              <a:rPr lang="zh-CN" altLang="en-US" dirty="0"/>
              <a:t>过零率：单位时间内信号通过</a:t>
            </a:r>
            <a:r>
              <a:rPr lang="en-US" altLang="zh-CN" dirty="0"/>
              <a:t>0</a:t>
            </a:r>
            <a:r>
              <a:rPr lang="zh-CN" altLang="en-US" dirty="0"/>
              <a:t>（由正到负，或由负到正）的次数</a:t>
            </a:r>
            <a:endParaRPr lang="en-US" altLang="zh-CN" dirty="0"/>
          </a:p>
          <a:p>
            <a:r>
              <a:rPr lang="zh-CN" altLang="en-US" dirty="0"/>
              <a:t>要了解解调的具体情况，需要得到这个过程中信号的傅里叶变换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37183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5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4569A4-B1ED-45B8-BA04-AADFD014E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949" y="885091"/>
            <a:ext cx="2590476" cy="11047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3BB3419-E161-4390-8196-165449347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974" y="842234"/>
            <a:ext cx="1390476" cy="1190476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3F2D7F89-D315-4362-848F-8AD43865A311}"/>
              </a:ext>
            </a:extLst>
          </p:cNvPr>
          <p:cNvGrpSpPr/>
          <p:nvPr/>
        </p:nvGrpSpPr>
        <p:grpSpPr>
          <a:xfrm>
            <a:off x="5524500" y="2032538"/>
            <a:ext cx="2470029" cy="1332781"/>
            <a:chOff x="-1279632" y="2727537"/>
            <a:chExt cx="3294900" cy="1777866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0E45B27E-11EA-4D9A-8D5C-B60233387E67}"/>
                </a:ext>
              </a:extLst>
            </p:cNvPr>
            <p:cNvCxnSpPr>
              <a:cxnSpLocks/>
            </p:cNvCxnSpPr>
            <p:nvPr/>
          </p:nvCxnSpPr>
          <p:spPr>
            <a:xfrm>
              <a:off x="-1279632" y="4055488"/>
              <a:ext cx="259200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E69F6801-B102-40F6-99AE-EB1D6916DA60}"/>
                </a:ext>
              </a:extLst>
            </p:cNvPr>
            <p:cNvCxnSpPr/>
            <p:nvPr/>
          </p:nvCxnSpPr>
          <p:spPr>
            <a:xfrm>
              <a:off x="9778" y="3171568"/>
              <a:ext cx="0" cy="11887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25CA6B4F-ACD5-4111-899A-39831249788C}"/>
                    </a:ext>
                  </a:extLst>
                </p:cNvPr>
                <p:cNvSpPr txBox="1"/>
                <p:nvPr/>
              </p:nvSpPr>
              <p:spPr>
                <a:xfrm>
                  <a:off x="453666" y="4135899"/>
                  <a:ext cx="523207" cy="3695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25CA6B4F-ACD5-4111-899A-3983124978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66" y="4135899"/>
                  <a:ext cx="523207" cy="36950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B11BED02-5C6E-48EB-8B00-D2164E2E55CF}"/>
                    </a:ext>
                  </a:extLst>
                </p:cNvPr>
                <p:cNvSpPr txBox="1"/>
                <p:nvPr/>
              </p:nvSpPr>
              <p:spPr>
                <a:xfrm>
                  <a:off x="-958495" y="4135404"/>
                  <a:ext cx="677165" cy="3695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B11BED02-5C6E-48EB-8B00-D2164E2E55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58495" y="4135404"/>
                  <a:ext cx="677165" cy="36950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81D7B2D-2C4F-4B83-9CD4-175CCA1E4905}"/>
                </a:ext>
              </a:extLst>
            </p:cNvPr>
            <p:cNvCxnSpPr>
              <a:cxnSpLocks/>
            </p:cNvCxnSpPr>
            <p:nvPr/>
          </p:nvCxnSpPr>
          <p:spPr>
            <a:xfrm>
              <a:off x="-96902" y="3748088"/>
              <a:ext cx="2133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DEA5C8B6-E8FE-4F70-82CD-2AEAA0B13237}"/>
                    </a:ext>
                  </a:extLst>
                </p:cNvPr>
                <p:cNvSpPr txBox="1"/>
                <p:nvPr/>
              </p:nvSpPr>
              <p:spPr>
                <a:xfrm>
                  <a:off x="65190" y="3153620"/>
                  <a:ext cx="406710" cy="5845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DEA5C8B6-E8FE-4F70-82CD-2AEAA0B132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90" y="3153620"/>
                  <a:ext cx="406710" cy="584534"/>
                </a:xfrm>
                <a:prstGeom prst="rect">
                  <a:avLst/>
                </a:prstGeom>
                <a:blipFill>
                  <a:blip r:embed="rId7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B32BE21D-21BA-41BB-9A2A-BE40F222B68D}"/>
                    </a:ext>
                  </a:extLst>
                </p:cNvPr>
                <p:cNvSpPr txBox="1"/>
                <p:nvPr/>
              </p:nvSpPr>
              <p:spPr>
                <a:xfrm>
                  <a:off x="-439919" y="2727537"/>
                  <a:ext cx="1218848" cy="3695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𝐼𝑚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1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B32BE21D-21BA-41BB-9A2A-BE40F222B6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39919" y="2727537"/>
                  <a:ext cx="1218848" cy="369503"/>
                </a:xfrm>
                <a:prstGeom prst="rect">
                  <a:avLst/>
                </a:prstGeom>
                <a:blipFill>
                  <a:blip r:embed="rId8"/>
                  <a:stretch>
                    <a:fillRect b="-10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710A097F-6480-42BF-829E-8C5ACCCD38BF}"/>
                    </a:ext>
                  </a:extLst>
                </p:cNvPr>
                <p:cNvSpPr txBox="1"/>
                <p:nvPr/>
              </p:nvSpPr>
              <p:spPr>
                <a:xfrm>
                  <a:off x="952432" y="4135404"/>
                  <a:ext cx="1062836" cy="3695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710A097F-6480-42BF-829E-8C5ACCCD38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432" y="4135404"/>
                  <a:ext cx="1062836" cy="36950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40B7F798-0B0A-487B-8E8D-29A7EAAC09AD}"/>
                </a:ext>
              </a:extLst>
            </p:cNvPr>
            <p:cNvSpPr/>
            <p:nvPr/>
          </p:nvSpPr>
          <p:spPr>
            <a:xfrm>
              <a:off x="421306" y="3761437"/>
              <a:ext cx="460622" cy="611129"/>
            </a:xfrm>
            <a:custGeom>
              <a:avLst/>
              <a:gdLst>
                <a:gd name="connsiteX0" fmla="*/ 95 w 460622"/>
                <a:gd name="connsiteY0" fmla="*/ 138281 h 294187"/>
                <a:gd name="connsiteX1" fmla="*/ 63595 w 460622"/>
                <a:gd name="connsiteY1" fmla="*/ 290681 h 294187"/>
                <a:gd name="connsiteX2" fmla="*/ 387445 w 460622"/>
                <a:gd name="connsiteY2" fmla="*/ 4931 h 294187"/>
                <a:gd name="connsiteX3" fmla="*/ 438245 w 460622"/>
                <a:gd name="connsiteY3" fmla="*/ 144631 h 294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622" h="294187">
                  <a:moveTo>
                    <a:pt x="95" y="138281"/>
                  </a:moveTo>
                  <a:cubicBezTo>
                    <a:pt x="-434" y="225593"/>
                    <a:pt x="-963" y="312906"/>
                    <a:pt x="63595" y="290681"/>
                  </a:cubicBezTo>
                  <a:cubicBezTo>
                    <a:pt x="128153" y="268456"/>
                    <a:pt x="325003" y="29273"/>
                    <a:pt x="387445" y="4931"/>
                  </a:cubicBezTo>
                  <a:cubicBezTo>
                    <a:pt x="449887" y="-19411"/>
                    <a:pt x="486928" y="49381"/>
                    <a:pt x="438245" y="144631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C94B0C4D-E1D3-4FDD-9DA5-8D7BA4297ADB}"/>
                </a:ext>
              </a:extLst>
            </p:cNvPr>
            <p:cNvSpPr/>
            <p:nvPr/>
          </p:nvSpPr>
          <p:spPr>
            <a:xfrm>
              <a:off x="-900539" y="3766448"/>
              <a:ext cx="460622" cy="611129"/>
            </a:xfrm>
            <a:custGeom>
              <a:avLst/>
              <a:gdLst>
                <a:gd name="connsiteX0" fmla="*/ 95 w 460622"/>
                <a:gd name="connsiteY0" fmla="*/ 138281 h 294187"/>
                <a:gd name="connsiteX1" fmla="*/ 63595 w 460622"/>
                <a:gd name="connsiteY1" fmla="*/ 290681 h 294187"/>
                <a:gd name="connsiteX2" fmla="*/ 387445 w 460622"/>
                <a:gd name="connsiteY2" fmla="*/ 4931 h 294187"/>
                <a:gd name="connsiteX3" fmla="*/ 438245 w 460622"/>
                <a:gd name="connsiteY3" fmla="*/ 144631 h 294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622" h="294187">
                  <a:moveTo>
                    <a:pt x="95" y="138281"/>
                  </a:moveTo>
                  <a:cubicBezTo>
                    <a:pt x="-434" y="225593"/>
                    <a:pt x="-963" y="312906"/>
                    <a:pt x="63595" y="290681"/>
                  </a:cubicBezTo>
                  <a:cubicBezTo>
                    <a:pt x="128153" y="268456"/>
                    <a:pt x="325003" y="29273"/>
                    <a:pt x="387445" y="4931"/>
                  </a:cubicBezTo>
                  <a:cubicBezTo>
                    <a:pt x="449887" y="-19411"/>
                    <a:pt x="486928" y="49381"/>
                    <a:pt x="438245" y="144631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949A8FC-804F-44A5-9D82-11A1C89ED141}"/>
              </a:ext>
            </a:extLst>
          </p:cNvPr>
          <p:cNvGrpSpPr/>
          <p:nvPr/>
        </p:nvGrpSpPr>
        <p:grpSpPr>
          <a:xfrm>
            <a:off x="1285995" y="2032538"/>
            <a:ext cx="2276844" cy="1279383"/>
            <a:chOff x="-556611" y="2794867"/>
            <a:chExt cx="2276844" cy="1279383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AB923E1-0F7B-45DC-9248-8B5C7B7EFFA6}"/>
                </a:ext>
              </a:extLst>
            </p:cNvPr>
            <p:cNvCxnSpPr>
              <a:cxnSpLocks/>
            </p:cNvCxnSpPr>
            <p:nvPr/>
          </p:nvCxnSpPr>
          <p:spPr>
            <a:xfrm>
              <a:off x="-556611" y="3786125"/>
              <a:ext cx="20040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753F9F3-A4FB-4AA2-A371-4AF938F1308A}"/>
                </a:ext>
              </a:extLst>
            </p:cNvPr>
            <p:cNvCxnSpPr/>
            <p:nvPr/>
          </p:nvCxnSpPr>
          <p:spPr>
            <a:xfrm>
              <a:off x="439652" y="3107051"/>
              <a:ext cx="0" cy="913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ACA591B9-DDCB-4987-933B-60378EF65475}"/>
                    </a:ext>
                  </a:extLst>
                </p:cNvPr>
                <p:cNvSpPr txBox="1"/>
                <p:nvPr/>
              </p:nvSpPr>
              <p:spPr>
                <a:xfrm>
                  <a:off x="731647" y="3795787"/>
                  <a:ext cx="3922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ACA591B9-DDCB-4987-933B-60378EF654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647" y="3795787"/>
                  <a:ext cx="392223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0124D0E5-0D66-4B45-9410-05A884BA23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39457" y="3514006"/>
              <a:ext cx="173221" cy="2721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458EC8E-3D2C-4C65-9A34-60AF913FF515}"/>
                </a:ext>
              </a:extLst>
            </p:cNvPr>
            <p:cNvCxnSpPr>
              <a:cxnSpLocks/>
            </p:cNvCxnSpPr>
            <p:nvPr/>
          </p:nvCxnSpPr>
          <p:spPr>
            <a:xfrm>
              <a:off x="-66236" y="3514006"/>
              <a:ext cx="142899" cy="2721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87290609-7858-450D-ABA6-ED4ACA0EFD28}"/>
                    </a:ext>
                  </a:extLst>
                </p:cNvPr>
                <p:cNvSpPr txBox="1"/>
                <p:nvPr/>
              </p:nvSpPr>
              <p:spPr>
                <a:xfrm>
                  <a:off x="-326753" y="3793012"/>
                  <a:ext cx="5076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87290609-7858-450D-ABA6-ED4ACA0EFD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26753" y="3793012"/>
                  <a:ext cx="507638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3DF7410B-88F7-42E6-9840-480B7A56A54F}"/>
                </a:ext>
              </a:extLst>
            </p:cNvPr>
            <p:cNvCxnSpPr/>
            <p:nvPr/>
          </p:nvCxnSpPr>
          <p:spPr>
            <a:xfrm>
              <a:off x="357695" y="3514006"/>
              <a:ext cx="16391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92779A88-7EA0-4CEF-B0A1-000C7BB2FCAD}"/>
                    </a:ext>
                  </a:extLst>
                </p:cNvPr>
                <p:cNvSpPr txBox="1"/>
                <p:nvPr/>
              </p:nvSpPr>
              <p:spPr>
                <a:xfrm>
                  <a:off x="459193" y="3121729"/>
                  <a:ext cx="304891" cy="4381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92779A88-7EA0-4CEF-B0A1-000C7BB2F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193" y="3121729"/>
                  <a:ext cx="304891" cy="438196"/>
                </a:xfrm>
                <a:prstGeom prst="rect">
                  <a:avLst/>
                </a:prstGeom>
                <a:blipFill>
                  <a:blip r:embed="rId11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2324BE5B-EEBA-462C-8656-4EE8DFCC7817}"/>
                    </a:ext>
                  </a:extLst>
                </p:cNvPr>
                <p:cNvSpPr txBox="1"/>
                <p:nvPr/>
              </p:nvSpPr>
              <p:spPr>
                <a:xfrm>
                  <a:off x="180971" y="2794867"/>
                  <a:ext cx="90326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1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2324BE5B-EEBA-462C-8656-4EE8DFCC78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971" y="2794867"/>
                  <a:ext cx="903261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10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3F2E4CAB-F220-4176-AF84-03149C816C87}"/>
                    </a:ext>
                  </a:extLst>
                </p:cNvPr>
                <p:cNvSpPr txBox="1"/>
                <p:nvPr/>
              </p:nvSpPr>
              <p:spPr>
                <a:xfrm>
                  <a:off x="1028505" y="3828029"/>
                  <a:ext cx="69172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1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3F2E4CAB-F220-4176-AF84-03149C816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505" y="3828029"/>
                  <a:ext cx="691728" cy="24622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7D9EB1A0-7507-4420-B5F5-1386DA402E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538" y="3514010"/>
              <a:ext cx="173221" cy="2721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EE26256-8764-44BA-BFA0-2D13A530E507}"/>
                </a:ext>
              </a:extLst>
            </p:cNvPr>
            <p:cNvCxnSpPr>
              <a:cxnSpLocks/>
            </p:cNvCxnSpPr>
            <p:nvPr/>
          </p:nvCxnSpPr>
          <p:spPr>
            <a:xfrm>
              <a:off x="927759" y="3514010"/>
              <a:ext cx="142899" cy="2721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33191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5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7DFCC7-C01E-4D49-AA30-E13494DFF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10" y="1199107"/>
            <a:ext cx="2771429" cy="1152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9220FD-9D27-42C0-B298-21262E0EB19B}"/>
                  </a:ext>
                </a:extLst>
              </p:cNvPr>
              <p:cNvSpPr txBox="1"/>
              <p:nvPr/>
            </p:nvSpPr>
            <p:spPr>
              <a:xfrm>
                <a:off x="537308" y="2529192"/>
                <a:ext cx="7571303" cy="2959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求方波信号的傅里叶变换</a:t>
                </a:r>
                <a:endParaRPr lang="en-US" altLang="zh-CN" dirty="0"/>
              </a:p>
              <a:p>
                <a:r>
                  <a:rPr lang="zh-CN" altLang="en-US" dirty="0"/>
                  <a:t>周期信号要写成傅里叶级数形式再做变换，其傅里叶变换用冲激函数表示</a:t>
                </a:r>
                <a:endParaRPr lang="en-US" altLang="zh-CN" dirty="0"/>
              </a:p>
              <a:p>
                <a:r>
                  <a:rPr lang="zh-CN" altLang="en-US" dirty="0"/>
                  <a:t>计算得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因此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zh-CN" alt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  <m:nary>
                        <m:naryPr>
                          <m:chr m:val="∑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9220FD-9D27-42C0-B298-21262E0EB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08" y="2529192"/>
                <a:ext cx="7571303" cy="2959656"/>
              </a:xfrm>
              <a:prstGeom prst="rect">
                <a:avLst/>
              </a:prstGeom>
              <a:blipFill>
                <a:blip r:embed="rId4"/>
                <a:stretch>
                  <a:fillRect l="-644" t="-14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92048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5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9220FD-9D27-42C0-B298-21262E0EB19B}"/>
                  </a:ext>
                </a:extLst>
              </p:cNvPr>
              <p:cNvSpPr txBox="1"/>
              <p:nvPr/>
            </p:nvSpPr>
            <p:spPr>
              <a:xfrm>
                <a:off x="2929035" y="885091"/>
                <a:ext cx="3659335" cy="1813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zh-CN" alt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  <m:nary>
                        <m:naryPr>
                          <m:chr m:val="∑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9220FD-9D27-42C0-B298-21262E0EB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035" y="885091"/>
                <a:ext cx="3659335" cy="1813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93AFE74C-9693-45DA-88F5-301DC344603A}"/>
              </a:ext>
            </a:extLst>
          </p:cNvPr>
          <p:cNvGrpSpPr/>
          <p:nvPr/>
        </p:nvGrpSpPr>
        <p:grpSpPr>
          <a:xfrm>
            <a:off x="5524500" y="2999109"/>
            <a:ext cx="1943100" cy="1332781"/>
            <a:chOff x="-1279632" y="2727537"/>
            <a:chExt cx="2592002" cy="1777866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7E3F8269-B775-43CA-8DAB-69F4824B2C32}"/>
                </a:ext>
              </a:extLst>
            </p:cNvPr>
            <p:cNvCxnSpPr>
              <a:cxnSpLocks/>
            </p:cNvCxnSpPr>
            <p:nvPr/>
          </p:nvCxnSpPr>
          <p:spPr>
            <a:xfrm>
              <a:off x="-1279632" y="4055488"/>
              <a:ext cx="259200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1D3EF008-31E0-486C-AFC9-595FFA495D3D}"/>
                </a:ext>
              </a:extLst>
            </p:cNvPr>
            <p:cNvCxnSpPr/>
            <p:nvPr/>
          </p:nvCxnSpPr>
          <p:spPr>
            <a:xfrm>
              <a:off x="9778" y="3171568"/>
              <a:ext cx="0" cy="11887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1B0A44F7-C250-4739-B72C-62EABFDCDDD1}"/>
                    </a:ext>
                  </a:extLst>
                </p:cNvPr>
                <p:cNvSpPr txBox="1"/>
                <p:nvPr/>
              </p:nvSpPr>
              <p:spPr>
                <a:xfrm>
                  <a:off x="453666" y="4135899"/>
                  <a:ext cx="523207" cy="3695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1B0A44F7-C250-4739-B72C-62EABFDCDD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66" y="4135899"/>
                  <a:ext cx="523207" cy="36950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AAF92A3-369F-4324-9C5F-1C81BCF18BA2}"/>
                    </a:ext>
                  </a:extLst>
                </p:cNvPr>
                <p:cNvSpPr txBox="1"/>
                <p:nvPr/>
              </p:nvSpPr>
              <p:spPr>
                <a:xfrm>
                  <a:off x="-958495" y="4135404"/>
                  <a:ext cx="677165" cy="3695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AAF92A3-369F-4324-9C5F-1C81BCF18B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58495" y="4135404"/>
                  <a:ext cx="677165" cy="36950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EE5D74DF-D5C7-42AD-B969-A1DA386BBD60}"/>
                    </a:ext>
                  </a:extLst>
                </p:cNvPr>
                <p:cNvSpPr txBox="1"/>
                <p:nvPr/>
              </p:nvSpPr>
              <p:spPr>
                <a:xfrm>
                  <a:off x="-439919" y="2727537"/>
                  <a:ext cx="1225263" cy="3695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𝐼𝑚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1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EE5D74DF-D5C7-42AD-B969-A1DA386BB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39919" y="2727537"/>
                  <a:ext cx="1225263" cy="369503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38B1B4EC-82DF-4496-B224-D36F0AADAA8E}"/>
              </a:ext>
            </a:extLst>
          </p:cNvPr>
          <p:cNvGrpSpPr/>
          <p:nvPr/>
        </p:nvGrpSpPr>
        <p:grpSpPr>
          <a:xfrm>
            <a:off x="830580" y="2860609"/>
            <a:ext cx="3002280" cy="1603028"/>
            <a:chOff x="830580" y="2860609"/>
            <a:chExt cx="3002280" cy="1603028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79A6D596-DEB6-4B2D-9FD5-891FBD135D2C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" y="3990367"/>
              <a:ext cx="30022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67AC3F72-1E5A-4C16-AD42-AED10A9F7BDD}"/>
                </a:ext>
              </a:extLst>
            </p:cNvPr>
            <p:cNvCxnSpPr/>
            <p:nvPr/>
          </p:nvCxnSpPr>
          <p:spPr>
            <a:xfrm>
              <a:off x="2282258" y="3311293"/>
              <a:ext cx="0" cy="913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D91856E4-DFB7-4835-B9BB-6499EA05BB16}"/>
                    </a:ext>
                  </a:extLst>
                </p:cNvPr>
                <p:cNvSpPr txBox="1"/>
                <p:nvPr/>
              </p:nvSpPr>
              <p:spPr>
                <a:xfrm>
                  <a:off x="2418908" y="4179752"/>
                  <a:ext cx="3922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D91856E4-DFB7-4835-B9BB-6499EA05BB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8908" y="4179752"/>
                  <a:ext cx="392223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EBC21599-D97F-4F26-A916-2DB67DBA8AA3}"/>
                    </a:ext>
                  </a:extLst>
                </p:cNvPr>
                <p:cNvSpPr txBox="1"/>
                <p:nvPr/>
              </p:nvSpPr>
              <p:spPr>
                <a:xfrm>
                  <a:off x="1665505" y="4179752"/>
                  <a:ext cx="5076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EBC21599-D97F-4F26-A916-2DB67DBA8A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05" y="4179752"/>
                  <a:ext cx="507638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02B3862A-11AF-4413-9785-6631460B333F}"/>
                    </a:ext>
                  </a:extLst>
                </p:cNvPr>
                <p:cNvSpPr txBox="1"/>
                <p:nvPr/>
              </p:nvSpPr>
              <p:spPr>
                <a:xfrm>
                  <a:off x="1862155" y="2860609"/>
                  <a:ext cx="90806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1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02B3862A-11AF-4413-9785-6631460B33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2155" y="2860609"/>
                  <a:ext cx="908069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10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B369F6BE-454A-4C39-8C1E-B226858B97E7}"/>
                    </a:ext>
                  </a:extLst>
                </p:cNvPr>
                <p:cNvSpPr txBox="1"/>
                <p:nvPr/>
              </p:nvSpPr>
              <p:spPr>
                <a:xfrm>
                  <a:off x="2781400" y="4186638"/>
                  <a:ext cx="47718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B369F6BE-454A-4C39-8C1E-B226858B97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1400" y="4186638"/>
                  <a:ext cx="477182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0F4469B8-D18C-497B-9FE9-03469B9A1B45}"/>
                    </a:ext>
                  </a:extLst>
                </p:cNvPr>
                <p:cNvSpPr txBox="1"/>
                <p:nvPr/>
              </p:nvSpPr>
              <p:spPr>
                <a:xfrm>
                  <a:off x="3181200" y="4179751"/>
                  <a:ext cx="47718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0F4469B8-D18C-497B-9FE9-03469B9A1B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1200" y="4179751"/>
                  <a:ext cx="477182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580EA132-AEC5-4227-8356-329E96E8F39B}"/>
                    </a:ext>
                  </a:extLst>
                </p:cNvPr>
                <p:cNvSpPr txBox="1"/>
                <p:nvPr/>
              </p:nvSpPr>
              <p:spPr>
                <a:xfrm>
                  <a:off x="1251355" y="4179752"/>
                  <a:ext cx="59259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580EA132-AEC5-4227-8356-329E96E8F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1355" y="4179752"/>
                  <a:ext cx="592598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214667A8-3502-4F42-AFC3-99E72201B6C1}"/>
                    </a:ext>
                  </a:extLst>
                </p:cNvPr>
                <p:cNvSpPr txBox="1"/>
                <p:nvPr/>
              </p:nvSpPr>
              <p:spPr>
                <a:xfrm>
                  <a:off x="874373" y="4179752"/>
                  <a:ext cx="59259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214667A8-3502-4F42-AFC3-99E72201B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373" y="4179752"/>
                  <a:ext cx="592598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1C1B746B-F26B-4692-9C61-FDCF49EBEF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5019" y="3535680"/>
              <a:ext cx="0" cy="4546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CBB6D258-5EF7-4232-B967-3D99E427A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9324" y="3535680"/>
              <a:ext cx="0" cy="4546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70BCA958-1861-48C1-9B7B-32743A58243C}"/>
                </a:ext>
              </a:extLst>
            </p:cNvPr>
            <p:cNvCxnSpPr>
              <a:cxnSpLocks/>
            </p:cNvCxnSpPr>
            <p:nvPr/>
          </p:nvCxnSpPr>
          <p:spPr>
            <a:xfrm>
              <a:off x="3417670" y="3990367"/>
              <a:ext cx="0" cy="202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40C3944D-D7C7-4640-9CF0-1593E26D0662}"/>
                    </a:ext>
                  </a:extLst>
                </p:cNvPr>
                <p:cNvSpPr txBox="1"/>
                <p:nvPr/>
              </p:nvSpPr>
              <p:spPr>
                <a:xfrm>
                  <a:off x="1729193" y="3116632"/>
                  <a:ext cx="314637" cy="439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zh-CN" altLang="en-US" sz="12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40C3944D-D7C7-4640-9CF0-1593E26D06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9193" y="3116632"/>
                  <a:ext cx="314637" cy="43941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C7BBB287-687D-4D21-9B19-0AAF237859EC}"/>
                    </a:ext>
                  </a:extLst>
                </p:cNvPr>
                <p:cNvSpPr txBox="1"/>
                <p:nvPr/>
              </p:nvSpPr>
              <p:spPr>
                <a:xfrm>
                  <a:off x="3215415" y="3506959"/>
                  <a:ext cx="540661" cy="439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C7BBB287-687D-4D21-9B19-0AAF23785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415" y="3506959"/>
                  <a:ext cx="540661" cy="439416"/>
                </a:xfrm>
                <a:prstGeom prst="rect">
                  <a:avLst/>
                </a:prstGeom>
                <a:blipFill>
                  <a:blip r:embed="rId15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0FFE60D2-6530-4DB9-8894-2399612D627F}"/>
                    </a:ext>
                  </a:extLst>
                </p:cNvPr>
                <p:cNvSpPr txBox="1"/>
                <p:nvPr/>
              </p:nvSpPr>
              <p:spPr>
                <a:xfrm>
                  <a:off x="842747" y="3464266"/>
                  <a:ext cx="540661" cy="439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0FFE60D2-6530-4DB9-8894-2399612D6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747" y="3464266"/>
                  <a:ext cx="540661" cy="439416"/>
                </a:xfrm>
                <a:prstGeom prst="rect">
                  <a:avLst/>
                </a:prstGeom>
                <a:blipFill>
                  <a:blip r:embed="rId15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D176BB83-DEF0-43C3-B96A-EAE8A562016C}"/>
                </a:ext>
              </a:extLst>
            </p:cNvPr>
            <p:cNvCxnSpPr>
              <a:cxnSpLocks/>
            </p:cNvCxnSpPr>
            <p:nvPr/>
          </p:nvCxnSpPr>
          <p:spPr>
            <a:xfrm>
              <a:off x="1151722" y="3990367"/>
              <a:ext cx="0" cy="202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059DCA4-E4BE-4114-B9AA-97B2D252BF8B}"/>
                    </a:ext>
                  </a:extLst>
                </p:cNvPr>
                <p:cNvSpPr txBox="1"/>
                <p:nvPr/>
              </p:nvSpPr>
              <p:spPr>
                <a:xfrm>
                  <a:off x="2500489" y="3116632"/>
                  <a:ext cx="314637" cy="439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zh-CN" altLang="en-US" sz="12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059DCA4-E4BE-4114-B9AA-97B2D252BF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489" y="3116632"/>
                  <a:ext cx="314637" cy="43941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A78120E3-2645-4656-9F04-1057DFBD9D51}"/>
                  </a:ext>
                </a:extLst>
              </p:cNvPr>
              <p:cNvSpPr txBox="1"/>
              <p:nvPr/>
            </p:nvSpPr>
            <p:spPr>
              <a:xfrm>
                <a:off x="252209" y="3808836"/>
                <a:ext cx="6240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·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A78120E3-2645-4656-9F04-1057DFBD9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09" y="3808836"/>
                <a:ext cx="62401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3672D5B-09E9-42B0-B5E9-9B50E44C251D}"/>
                  </a:ext>
                </a:extLst>
              </p:cNvPr>
              <p:cNvSpPr txBox="1"/>
              <p:nvPr/>
            </p:nvSpPr>
            <p:spPr>
              <a:xfrm>
                <a:off x="579068" y="4718939"/>
                <a:ext cx="6263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注意这里幅度要乘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dirty="0"/>
                  <a:t>，把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dirty="0"/>
                  <a:t>分开是为了方便下一步频域卷积</a:t>
                </a: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3672D5B-09E9-42B0-B5E9-9B50E44C2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68" y="4718939"/>
                <a:ext cx="6263510" cy="369332"/>
              </a:xfrm>
              <a:prstGeom prst="rect">
                <a:avLst/>
              </a:prstGeom>
              <a:blipFill>
                <a:blip r:embed="rId18"/>
                <a:stretch>
                  <a:fillRect l="-876" t="-9836" r="-195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7867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5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9220FD-9D27-42C0-B298-21262E0EB19B}"/>
                  </a:ext>
                </a:extLst>
              </p:cNvPr>
              <p:cNvSpPr txBox="1"/>
              <p:nvPr/>
            </p:nvSpPr>
            <p:spPr>
              <a:xfrm>
                <a:off x="2929035" y="885091"/>
                <a:ext cx="2808269" cy="6129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9220FD-9D27-42C0-B298-21262E0EB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035" y="885091"/>
                <a:ext cx="2808269" cy="612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5315AD45-DCF2-4213-ADC0-7B47109471FB}"/>
              </a:ext>
            </a:extLst>
          </p:cNvPr>
          <p:cNvCxnSpPr>
            <a:cxnSpLocks/>
          </p:cNvCxnSpPr>
          <p:nvPr/>
        </p:nvCxnSpPr>
        <p:spPr>
          <a:xfrm>
            <a:off x="489128" y="2641930"/>
            <a:ext cx="20040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9893C774-6719-4F2B-931E-933A32573597}"/>
              </a:ext>
            </a:extLst>
          </p:cNvPr>
          <p:cNvCxnSpPr/>
          <p:nvPr/>
        </p:nvCxnSpPr>
        <p:spPr>
          <a:xfrm>
            <a:off x="1485391" y="1962856"/>
            <a:ext cx="0" cy="9132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349DC464-38A6-4662-B0E9-C49AE22DD9E0}"/>
                  </a:ext>
                </a:extLst>
              </p:cNvPr>
              <p:cNvSpPr txBox="1"/>
              <p:nvPr/>
            </p:nvSpPr>
            <p:spPr>
              <a:xfrm>
                <a:off x="1777386" y="2651592"/>
                <a:ext cx="39222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349DC464-38A6-4662-B0E9-C49AE22DD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386" y="2651592"/>
                <a:ext cx="392223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B0F13A66-6B26-44C2-90CE-2B2654E71CD7}"/>
              </a:ext>
            </a:extLst>
          </p:cNvPr>
          <p:cNvCxnSpPr>
            <a:cxnSpLocks/>
          </p:cNvCxnSpPr>
          <p:nvPr/>
        </p:nvCxnSpPr>
        <p:spPr>
          <a:xfrm flipV="1">
            <a:off x="806282" y="2369811"/>
            <a:ext cx="173221" cy="2721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A767C448-C70C-4FEF-8C09-DCFF3A8DF3C7}"/>
              </a:ext>
            </a:extLst>
          </p:cNvPr>
          <p:cNvCxnSpPr>
            <a:cxnSpLocks/>
          </p:cNvCxnSpPr>
          <p:nvPr/>
        </p:nvCxnSpPr>
        <p:spPr>
          <a:xfrm>
            <a:off x="979503" y="2369811"/>
            <a:ext cx="142899" cy="272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6CCDCE4D-8AD6-4BBD-9D06-6CE535489F98}"/>
                  </a:ext>
                </a:extLst>
              </p:cNvPr>
              <p:cNvSpPr txBox="1"/>
              <p:nvPr/>
            </p:nvSpPr>
            <p:spPr>
              <a:xfrm>
                <a:off x="718986" y="2648817"/>
                <a:ext cx="5076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6CCDCE4D-8AD6-4BBD-9D06-6CE535489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86" y="2648817"/>
                <a:ext cx="50763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446BC9C9-80D1-4C90-B85B-9CCFCEB470D9}"/>
              </a:ext>
            </a:extLst>
          </p:cNvPr>
          <p:cNvCxnSpPr/>
          <p:nvPr/>
        </p:nvCxnSpPr>
        <p:spPr>
          <a:xfrm>
            <a:off x="1403434" y="2369811"/>
            <a:ext cx="163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37C77506-35F1-44C6-A1CF-04C0DA1E90A8}"/>
                  </a:ext>
                </a:extLst>
              </p:cNvPr>
              <p:cNvSpPr txBox="1"/>
              <p:nvPr/>
            </p:nvSpPr>
            <p:spPr>
              <a:xfrm>
                <a:off x="1504932" y="1977534"/>
                <a:ext cx="304891" cy="438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37C77506-35F1-44C6-A1CF-04C0DA1E9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932" y="1977534"/>
                <a:ext cx="304891" cy="438196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F31A2C0A-AE75-40D9-85CA-78222EC8E742}"/>
                  </a:ext>
                </a:extLst>
              </p:cNvPr>
              <p:cNvSpPr txBox="1"/>
              <p:nvPr/>
            </p:nvSpPr>
            <p:spPr>
              <a:xfrm>
                <a:off x="1226710" y="1650672"/>
                <a:ext cx="90326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sz="120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12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F31A2C0A-AE75-40D9-85CA-78222EC8E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710" y="1650672"/>
                <a:ext cx="903261" cy="276999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14C0C052-5F88-4A12-A243-6F0C681E634E}"/>
                  </a:ext>
                </a:extLst>
              </p:cNvPr>
              <p:cNvSpPr txBox="1"/>
              <p:nvPr/>
            </p:nvSpPr>
            <p:spPr>
              <a:xfrm>
                <a:off x="2074244" y="2683834"/>
                <a:ext cx="691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14C0C052-5F88-4A12-A243-6F0C681E6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244" y="2683834"/>
                <a:ext cx="691728" cy="2462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8AE92EF3-0150-47CE-AC84-E784A72DDAE9}"/>
              </a:ext>
            </a:extLst>
          </p:cNvPr>
          <p:cNvCxnSpPr>
            <a:cxnSpLocks/>
          </p:cNvCxnSpPr>
          <p:nvPr/>
        </p:nvCxnSpPr>
        <p:spPr>
          <a:xfrm flipV="1">
            <a:off x="1800277" y="2369815"/>
            <a:ext cx="173221" cy="2721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51DE5541-2EF0-49E2-9B7B-04EA0E351419}"/>
              </a:ext>
            </a:extLst>
          </p:cNvPr>
          <p:cNvCxnSpPr>
            <a:cxnSpLocks/>
          </p:cNvCxnSpPr>
          <p:nvPr/>
        </p:nvCxnSpPr>
        <p:spPr>
          <a:xfrm>
            <a:off x="1973498" y="2369815"/>
            <a:ext cx="142899" cy="272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E842B16-F717-41F9-B4A8-F76D973397AF}"/>
                  </a:ext>
                </a:extLst>
              </p:cNvPr>
              <p:cNvSpPr/>
              <p:nvPr/>
            </p:nvSpPr>
            <p:spPr>
              <a:xfrm>
                <a:off x="3083113" y="2279485"/>
                <a:ext cx="349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E842B16-F717-41F9-B4A8-F76D973397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113" y="2279485"/>
                <a:ext cx="34977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组合 83">
            <a:extLst>
              <a:ext uri="{FF2B5EF4-FFF2-40B4-BE49-F238E27FC236}">
                <a16:creationId xmlns:a16="http://schemas.microsoft.com/office/drawing/2014/main" id="{559AFBFA-C32A-4F8A-9187-9D85007A1B6E}"/>
              </a:ext>
            </a:extLst>
          </p:cNvPr>
          <p:cNvGrpSpPr/>
          <p:nvPr/>
        </p:nvGrpSpPr>
        <p:grpSpPr>
          <a:xfrm>
            <a:off x="3894558" y="1410849"/>
            <a:ext cx="3002280" cy="1704352"/>
            <a:chOff x="830580" y="2759285"/>
            <a:chExt cx="3002280" cy="1704352"/>
          </a:xfrm>
        </p:grpSpPr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427A9504-6B46-4FAE-BB74-76479E7BD6C0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" y="3990367"/>
              <a:ext cx="30022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E1B60790-9809-4D31-919F-B9EF418A2A14}"/>
                </a:ext>
              </a:extLst>
            </p:cNvPr>
            <p:cNvCxnSpPr/>
            <p:nvPr/>
          </p:nvCxnSpPr>
          <p:spPr>
            <a:xfrm>
              <a:off x="2282258" y="3311293"/>
              <a:ext cx="0" cy="913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020B7CE0-4541-4396-BED9-476EA3237D4A}"/>
                    </a:ext>
                  </a:extLst>
                </p:cNvPr>
                <p:cNvSpPr txBox="1"/>
                <p:nvPr/>
              </p:nvSpPr>
              <p:spPr>
                <a:xfrm>
                  <a:off x="2418908" y="4179752"/>
                  <a:ext cx="3922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020B7CE0-4541-4396-BED9-476EA3237D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8908" y="4179752"/>
                  <a:ext cx="392223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8A2FEDB9-3549-428F-9B45-7496B3F9D768}"/>
                    </a:ext>
                  </a:extLst>
                </p:cNvPr>
                <p:cNvSpPr txBox="1"/>
                <p:nvPr/>
              </p:nvSpPr>
              <p:spPr>
                <a:xfrm>
                  <a:off x="1665505" y="4179752"/>
                  <a:ext cx="5076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8A2FEDB9-3549-428F-9B45-7496B3F9D7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05" y="4179752"/>
                  <a:ext cx="507638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85ADE9FC-DD6B-448A-81A6-32FCC40F8B6A}"/>
                    </a:ext>
                  </a:extLst>
                </p:cNvPr>
                <p:cNvSpPr txBox="1"/>
                <p:nvPr/>
              </p:nvSpPr>
              <p:spPr>
                <a:xfrm>
                  <a:off x="1873908" y="2759285"/>
                  <a:ext cx="816634" cy="439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12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1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85ADE9FC-DD6B-448A-81A6-32FCC40F8B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3908" y="2759285"/>
                  <a:ext cx="816634" cy="439416"/>
                </a:xfrm>
                <a:prstGeom prst="rect">
                  <a:avLst/>
                </a:prstGeom>
                <a:blipFill>
                  <a:blip r:embed="rId12"/>
                  <a:stretch>
                    <a:fillRect b="-274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B70DF089-3BFE-4585-BA1B-C20AA089055A}"/>
                    </a:ext>
                  </a:extLst>
                </p:cNvPr>
                <p:cNvSpPr txBox="1"/>
                <p:nvPr/>
              </p:nvSpPr>
              <p:spPr>
                <a:xfrm>
                  <a:off x="2781400" y="4186638"/>
                  <a:ext cx="47718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B70DF089-3BFE-4585-BA1B-C20AA08905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1400" y="4186638"/>
                  <a:ext cx="477182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C032E8B3-BFE1-4126-958F-FC86A155618C}"/>
                    </a:ext>
                  </a:extLst>
                </p:cNvPr>
                <p:cNvSpPr txBox="1"/>
                <p:nvPr/>
              </p:nvSpPr>
              <p:spPr>
                <a:xfrm>
                  <a:off x="3181200" y="4179751"/>
                  <a:ext cx="47718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C032E8B3-BFE1-4126-958F-FC86A1556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1200" y="4179751"/>
                  <a:ext cx="477182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10C1E1C0-5F03-4EE2-8ED9-505BF9DF6B79}"/>
                    </a:ext>
                  </a:extLst>
                </p:cNvPr>
                <p:cNvSpPr txBox="1"/>
                <p:nvPr/>
              </p:nvSpPr>
              <p:spPr>
                <a:xfrm>
                  <a:off x="1251355" y="4179752"/>
                  <a:ext cx="59259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10C1E1C0-5F03-4EE2-8ED9-505BF9DF6B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1355" y="4179752"/>
                  <a:ext cx="592598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0558EB24-4721-4F31-BA0A-976FCA23D012}"/>
                    </a:ext>
                  </a:extLst>
                </p:cNvPr>
                <p:cNvSpPr txBox="1"/>
                <p:nvPr/>
              </p:nvSpPr>
              <p:spPr>
                <a:xfrm>
                  <a:off x="874373" y="4179752"/>
                  <a:ext cx="59259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0558EB24-4721-4F31-BA0A-976FCA23D0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373" y="4179752"/>
                  <a:ext cx="592598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9F61B612-7005-4956-BD1F-D63F9536A1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5019" y="3535680"/>
              <a:ext cx="0" cy="4546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C7AE655F-211C-41A0-8143-359D3E33A1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9324" y="3535680"/>
              <a:ext cx="0" cy="4546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B251870F-50C2-44A3-A256-6D931403D4DC}"/>
                </a:ext>
              </a:extLst>
            </p:cNvPr>
            <p:cNvCxnSpPr>
              <a:cxnSpLocks/>
            </p:cNvCxnSpPr>
            <p:nvPr/>
          </p:nvCxnSpPr>
          <p:spPr>
            <a:xfrm>
              <a:off x="3417670" y="3990367"/>
              <a:ext cx="0" cy="202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AAD62C5C-5AC4-463A-B14B-99FBDC6FA7A5}"/>
                    </a:ext>
                  </a:extLst>
                </p:cNvPr>
                <p:cNvSpPr txBox="1"/>
                <p:nvPr/>
              </p:nvSpPr>
              <p:spPr>
                <a:xfrm>
                  <a:off x="1729193" y="3116632"/>
                  <a:ext cx="314637" cy="439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zh-CN" altLang="en-US" sz="12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AAD62C5C-5AC4-463A-B14B-99FBDC6FA7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9193" y="3116632"/>
                  <a:ext cx="314637" cy="43941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7A26442C-78EF-4F94-8D3D-460B40548D13}"/>
                    </a:ext>
                  </a:extLst>
                </p:cNvPr>
                <p:cNvSpPr txBox="1"/>
                <p:nvPr/>
              </p:nvSpPr>
              <p:spPr>
                <a:xfrm>
                  <a:off x="3215415" y="3506959"/>
                  <a:ext cx="540661" cy="439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7A26442C-78EF-4F94-8D3D-460B40548D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415" y="3506959"/>
                  <a:ext cx="540661" cy="439416"/>
                </a:xfrm>
                <a:prstGeom prst="rect">
                  <a:avLst/>
                </a:prstGeom>
                <a:blipFill>
                  <a:blip r:embed="rId18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12C5B016-F615-4525-8F36-6CF25D1AA66F}"/>
                    </a:ext>
                  </a:extLst>
                </p:cNvPr>
                <p:cNvSpPr txBox="1"/>
                <p:nvPr/>
              </p:nvSpPr>
              <p:spPr>
                <a:xfrm>
                  <a:off x="842747" y="3464266"/>
                  <a:ext cx="540661" cy="439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12C5B016-F615-4525-8F36-6CF25D1AA6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747" y="3464266"/>
                  <a:ext cx="540661" cy="439416"/>
                </a:xfrm>
                <a:prstGeom prst="rect">
                  <a:avLst/>
                </a:prstGeom>
                <a:blipFill>
                  <a:blip r:embed="rId18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1899A35A-CEE9-4DA7-8B9C-E8784A358A44}"/>
                </a:ext>
              </a:extLst>
            </p:cNvPr>
            <p:cNvCxnSpPr>
              <a:cxnSpLocks/>
            </p:cNvCxnSpPr>
            <p:nvPr/>
          </p:nvCxnSpPr>
          <p:spPr>
            <a:xfrm>
              <a:off x="1151722" y="3990367"/>
              <a:ext cx="0" cy="202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6EE568C4-2C87-4B10-ABDD-17E9D440A3CD}"/>
                    </a:ext>
                  </a:extLst>
                </p:cNvPr>
                <p:cNvSpPr txBox="1"/>
                <p:nvPr/>
              </p:nvSpPr>
              <p:spPr>
                <a:xfrm>
                  <a:off x="2500489" y="3116632"/>
                  <a:ext cx="314637" cy="439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zh-CN" altLang="en-US" sz="12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6EE568C4-2C87-4B10-ABDD-17E9D440A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489" y="3116632"/>
                  <a:ext cx="314637" cy="43941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9BB0877-A13B-4D0A-ACE4-2C2BE39D6511}"/>
              </a:ext>
            </a:extLst>
          </p:cNvPr>
          <p:cNvGrpSpPr/>
          <p:nvPr/>
        </p:nvGrpSpPr>
        <p:grpSpPr>
          <a:xfrm>
            <a:off x="395328" y="3451853"/>
            <a:ext cx="3002280" cy="1464528"/>
            <a:chOff x="395328" y="3451853"/>
            <a:chExt cx="3002280" cy="1464528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4B3B451-A8FA-4245-9A86-3BE10570B4C0}"/>
                </a:ext>
              </a:extLst>
            </p:cNvPr>
            <p:cNvCxnSpPr>
              <a:cxnSpLocks/>
            </p:cNvCxnSpPr>
            <p:nvPr/>
          </p:nvCxnSpPr>
          <p:spPr>
            <a:xfrm>
              <a:off x="395328" y="4443111"/>
              <a:ext cx="30022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56749564-4714-4D1A-8280-AB8014F483A6}"/>
                </a:ext>
              </a:extLst>
            </p:cNvPr>
            <p:cNvCxnSpPr/>
            <p:nvPr/>
          </p:nvCxnSpPr>
          <p:spPr>
            <a:xfrm>
              <a:off x="1847006" y="3764037"/>
              <a:ext cx="0" cy="913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BE3422E6-BE8B-4F59-9930-D7FAD1E160B2}"/>
                    </a:ext>
                  </a:extLst>
                </p:cNvPr>
                <p:cNvSpPr txBox="1"/>
                <p:nvPr/>
              </p:nvSpPr>
              <p:spPr>
                <a:xfrm>
                  <a:off x="1983656" y="4632496"/>
                  <a:ext cx="3922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BE3422E6-BE8B-4F59-9930-D7FAD1E160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3656" y="4632496"/>
                  <a:ext cx="392223" cy="276999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D82ADD49-4669-418D-9D12-541D3AD1A51C}"/>
                    </a:ext>
                  </a:extLst>
                </p:cNvPr>
                <p:cNvSpPr txBox="1"/>
                <p:nvPr/>
              </p:nvSpPr>
              <p:spPr>
                <a:xfrm>
                  <a:off x="1230253" y="4632496"/>
                  <a:ext cx="5076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D82ADD49-4669-418D-9D12-541D3AD1A5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253" y="4632496"/>
                  <a:ext cx="507638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1CAF451A-3D5F-49D2-ACDD-929BDF8788E3}"/>
                    </a:ext>
                  </a:extLst>
                </p:cNvPr>
                <p:cNvSpPr txBox="1"/>
                <p:nvPr/>
              </p:nvSpPr>
              <p:spPr>
                <a:xfrm>
                  <a:off x="1588325" y="3451853"/>
                  <a:ext cx="90486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1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1CAF451A-3D5F-49D2-ACDD-929BDF8788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8325" y="3451853"/>
                  <a:ext cx="904863" cy="276999"/>
                </a:xfrm>
                <a:prstGeom prst="rect">
                  <a:avLst/>
                </a:prstGeom>
                <a:blipFill>
                  <a:blip r:embed="rId21"/>
                  <a:stretch>
                    <a:fillRect b="-10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31C78BE-15BD-428A-ACA7-CB16E2383864}"/>
                    </a:ext>
                  </a:extLst>
                </p:cNvPr>
                <p:cNvSpPr txBox="1"/>
                <p:nvPr/>
              </p:nvSpPr>
              <p:spPr>
                <a:xfrm>
                  <a:off x="2346148" y="4639382"/>
                  <a:ext cx="47718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31C78BE-15BD-428A-ACA7-CB16E2383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6148" y="4639382"/>
                  <a:ext cx="477182" cy="27699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7926F606-5927-4A25-90B4-ED936773FE9A}"/>
                    </a:ext>
                  </a:extLst>
                </p:cNvPr>
                <p:cNvSpPr txBox="1"/>
                <p:nvPr/>
              </p:nvSpPr>
              <p:spPr>
                <a:xfrm>
                  <a:off x="2745948" y="4632495"/>
                  <a:ext cx="47718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7926F606-5927-4A25-90B4-ED936773F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5948" y="4632495"/>
                  <a:ext cx="477182" cy="27699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646F8F02-C90A-49A7-877D-CA45DCF9571A}"/>
                    </a:ext>
                  </a:extLst>
                </p:cNvPr>
                <p:cNvSpPr txBox="1"/>
                <p:nvPr/>
              </p:nvSpPr>
              <p:spPr>
                <a:xfrm>
                  <a:off x="816103" y="4632496"/>
                  <a:ext cx="59259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646F8F02-C90A-49A7-877D-CA45DCF957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103" y="4632496"/>
                  <a:ext cx="592598" cy="276999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DCD7181E-205C-41F4-8471-FD9561D9B598}"/>
                    </a:ext>
                  </a:extLst>
                </p:cNvPr>
                <p:cNvSpPr txBox="1"/>
                <p:nvPr/>
              </p:nvSpPr>
              <p:spPr>
                <a:xfrm>
                  <a:off x="439121" y="4632496"/>
                  <a:ext cx="59259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DCD7181E-205C-41F4-8471-FD9561D9B5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121" y="4632496"/>
                  <a:ext cx="592598" cy="27699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718AEE08-0319-48B8-8475-BA91F74012DB}"/>
                    </a:ext>
                  </a:extLst>
                </p:cNvPr>
                <p:cNvSpPr txBox="1"/>
                <p:nvPr/>
              </p:nvSpPr>
              <p:spPr>
                <a:xfrm>
                  <a:off x="1791723" y="3758423"/>
                  <a:ext cx="314637" cy="439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zh-CN" altLang="en-US" sz="12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718AEE08-0319-48B8-8475-BA91F74012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1723" y="3758423"/>
                  <a:ext cx="314637" cy="43941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755B351A-190E-4257-A683-9BFABFBDF312}"/>
                    </a:ext>
                  </a:extLst>
                </p:cNvPr>
                <p:cNvSpPr txBox="1"/>
                <p:nvPr/>
              </p:nvSpPr>
              <p:spPr>
                <a:xfrm>
                  <a:off x="2470815" y="3758423"/>
                  <a:ext cx="399597" cy="439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755B351A-190E-4257-A683-9BFABFBDF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0815" y="3758423"/>
                  <a:ext cx="399597" cy="439416"/>
                </a:xfrm>
                <a:prstGeom prst="rect">
                  <a:avLst/>
                </a:prstGeom>
                <a:blipFill>
                  <a:blip r:embed="rId27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FB9AC188-DE89-4A4B-9E7A-F186B2C30A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2106" y="4177471"/>
              <a:ext cx="173221" cy="2721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1C1F634F-1DEE-42CD-B1FD-80FA4EF628A3}"/>
                </a:ext>
              </a:extLst>
            </p:cNvPr>
            <p:cNvCxnSpPr>
              <a:cxnSpLocks/>
            </p:cNvCxnSpPr>
            <p:nvPr/>
          </p:nvCxnSpPr>
          <p:spPr>
            <a:xfrm>
              <a:off x="1855327" y="4177471"/>
              <a:ext cx="142899" cy="2721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2B92CAF8-1249-40D8-9B44-8C46D103F2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3682" y="4342762"/>
              <a:ext cx="171057" cy="998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ED9AC016-B33A-4115-8C23-6E1242A38E89}"/>
                </a:ext>
              </a:extLst>
            </p:cNvPr>
            <p:cNvCxnSpPr>
              <a:cxnSpLocks/>
            </p:cNvCxnSpPr>
            <p:nvPr/>
          </p:nvCxnSpPr>
          <p:spPr>
            <a:xfrm>
              <a:off x="2584739" y="4342762"/>
              <a:ext cx="145063" cy="998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DDB33F58-78B9-465B-81AF-7602655F92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774" y="4343240"/>
              <a:ext cx="171057" cy="998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E07E08CC-1805-41A2-8D26-4F4E18BA7028}"/>
                </a:ext>
              </a:extLst>
            </p:cNvPr>
            <p:cNvCxnSpPr>
              <a:cxnSpLocks/>
            </p:cNvCxnSpPr>
            <p:nvPr/>
          </p:nvCxnSpPr>
          <p:spPr>
            <a:xfrm>
              <a:off x="1159831" y="4343240"/>
              <a:ext cx="145063" cy="998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D585554B-5815-4457-B8DD-BF538851D66F}"/>
                    </a:ext>
                  </a:extLst>
                </p:cNvPr>
                <p:cNvSpPr txBox="1"/>
                <p:nvPr/>
              </p:nvSpPr>
              <p:spPr>
                <a:xfrm>
                  <a:off x="922292" y="3758423"/>
                  <a:ext cx="540661" cy="439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D585554B-5815-4457-B8DD-BF538851D6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292" y="3758423"/>
                  <a:ext cx="540661" cy="439416"/>
                </a:xfrm>
                <a:prstGeom prst="rect">
                  <a:avLst/>
                </a:prstGeom>
                <a:blipFill>
                  <a:blip r:embed="rId28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D42D6C8B-BDCE-4E6A-8C67-D2FFBC9EE11F}"/>
              </a:ext>
            </a:extLst>
          </p:cNvPr>
          <p:cNvSpPr txBox="1"/>
          <p:nvPr/>
        </p:nvSpPr>
        <p:spPr>
          <a:xfrm>
            <a:off x="4105158" y="4126425"/>
            <a:ext cx="4966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注意卷积过程可以看成是三角形的平移和叠加</a:t>
            </a:r>
            <a:endParaRPr lang="en-US" altLang="zh-CN" dirty="0"/>
          </a:p>
          <a:p>
            <a:r>
              <a:rPr lang="zh-CN" altLang="en-US" dirty="0"/>
              <a:t>结果的每一段可能有多个三角形进行了叠加</a:t>
            </a:r>
          </a:p>
        </p:txBody>
      </p:sp>
    </p:spTree>
    <p:extLst>
      <p:ext uri="{BB962C8B-B14F-4D97-AF65-F5344CB8AC3E}">
        <p14:creationId xmlns:p14="http://schemas.microsoft.com/office/powerpoint/2010/main" val="26254839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5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9220FD-9D27-42C0-B298-21262E0EB19B}"/>
                  </a:ext>
                </a:extLst>
              </p:cNvPr>
              <p:cNvSpPr txBox="1"/>
              <p:nvPr/>
            </p:nvSpPr>
            <p:spPr>
              <a:xfrm>
                <a:off x="2929035" y="885091"/>
                <a:ext cx="2808269" cy="6129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9220FD-9D27-42C0-B298-21262E0EB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035" y="885091"/>
                <a:ext cx="2808269" cy="612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E842B16-F717-41F9-B4A8-F76D973397AF}"/>
                  </a:ext>
                </a:extLst>
              </p:cNvPr>
              <p:cNvSpPr/>
              <p:nvPr/>
            </p:nvSpPr>
            <p:spPr>
              <a:xfrm>
                <a:off x="3083113" y="2279485"/>
                <a:ext cx="349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E842B16-F717-41F9-B4A8-F76D973397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113" y="2279485"/>
                <a:ext cx="34977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组合 83">
            <a:extLst>
              <a:ext uri="{FF2B5EF4-FFF2-40B4-BE49-F238E27FC236}">
                <a16:creationId xmlns:a16="http://schemas.microsoft.com/office/drawing/2014/main" id="{559AFBFA-C32A-4F8A-9187-9D85007A1B6E}"/>
              </a:ext>
            </a:extLst>
          </p:cNvPr>
          <p:cNvGrpSpPr/>
          <p:nvPr/>
        </p:nvGrpSpPr>
        <p:grpSpPr>
          <a:xfrm>
            <a:off x="3894558" y="1768196"/>
            <a:ext cx="3002280" cy="1347005"/>
            <a:chOff x="830580" y="3116632"/>
            <a:chExt cx="3002280" cy="1347005"/>
          </a:xfrm>
        </p:grpSpPr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427A9504-6B46-4FAE-BB74-76479E7BD6C0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" y="3990367"/>
              <a:ext cx="30022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E1B60790-9809-4D31-919F-B9EF418A2A14}"/>
                </a:ext>
              </a:extLst>
            </p:cNvPr>
            <p:cNvCxnSpPr/>
            <p:nvPr/>
          </p:nvCxnSpPr>
          <p:spPr>
            <a:xfrm>
              <a:off x="2282258" y="3311293"/>
              <a:ext cx="0" cy="913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020B7CE0-4541-4396-BED9-476EA3237D4A}"/>
                    </a:ext>
                  </a:extLst>
                </p:cNvPr>
                <p:cNvSpPr txBox="1"/>
                <p:nvPr/>
              </p:nvSpPr>
              <p:spPr>
                <a:xfrm>
                  <a:off x="2418908" y="4179752"/>
                  <a:ext cx="3922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020B7CE0-4541-4396-BED9-476EA3237D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8908" y="4179752"/>
                  <a:ext cx="392223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8A2FEDB9-3549-428F-9B45-7496B3F9D768}"/>
                    </a:ext>
                  </a:extLst>
                </p:cNvPr>
                <p:cNvSpPr txBox="1"/>
                <p:nvPr/>
              </p:nvSpPr>
              <p:spPr>
                <a:xfrm>
                  <a:off x="1665505" y="4179752"/>
                  <a:ext cx="5076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8A2FEDB9-3549-428F-9B45-7496B3F9D7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05" y="4179752"/>
                  <a:ext cx="507638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B70DF089-3BFE-4585-BA1B-C20AA089055A}"/>
                    </a:ext>
                  </a:extLst>
                </p:cNvPr>
                <p:cNvSpPr txBox="1"/>
                <p:nvPr/>
              </p:nvSpPr>
              <p:spPr>
                <a:xfrm>
                  <a:off x="2781400" y="4186638"/>
                  <a:ext cx="47718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B70DF089-3BFE-4585-BA1B-C20AA08905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1400" y="4186638"/>
                  <a:ext cx="47718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C032E8B3-BFE1-4126-958F-FC86A155618C}"/>
                    </a:ext>
                  </a:extLst>
                </p:cNvPr>
                <p:cNvSpPr txBox="1"/>
                <p:nvPr/>
              </p:nvSpPr>
              <p:spPr>
                <a:xfrm>
                  <a:off x="3181200" y="4179751"/>
                  <a:ext cx="47718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C032E8B3-BFE1-4126-958F-FC86A1556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1200" y="4179751"/>
                  <a:ext cx="477182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10C1E1C0-5F03-4EE2-8ED9-505BF9DF6B79}"/>
                    </a:ext>
                  </a:extLst>
                </p:cNvPr>
                <p:cNvSpPr txBox="1"/>
                <p:nvPr/>
              </p:nvSpPr>
              <p:spPr>
                <a:xfrm>
                  <a:off x="1251355" y="4179752"/>
                  <a:ext cx="59259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10C1E1C0-5F03-4EE2-8ED9-505BF9DF6B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1355" y="4179752"/>
                  <a:ext cx="592598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0558EB24-4721-4F31-BA0A-976FCA23D012}"/>
                    </a:ext>
                  </a:extLst>
                </p:cNvPr>
                <p:cNvSpPr txBox="1"/>
                <p:nvPr/>
              </p:nvSpPr>
              <p:spPr>
                <a:xfrm>
                  <a:off x="874373" y="4179752"/>
                  <a:ext cx="59259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0558EB24-4721-4F31-BA0A-976FCA23D0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373" y="4179752"/>
                  <a:ext cx="592598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9F61B612-7005-4956-BD1F-D63F9536A1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5019" y="3535680"/>
              <a:ext cx="0" cy="4546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C7AE655F-211C-41A0-8143-359D3E33A1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9324" y="3535680"/>
              <a:ext cx="0" cy="4546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B251870F-50C2-44A3-A256-6D931403D4DC}"/>
                </a:ext>
              </a:extLst>
            </p:cNvPr>
            <p:cNvCxnSpPr>
              <a:cxnSpLocks/>
            </p:cNvCxnSpPr>
            <p:nvPr/>
          </p:nvCxnSpPr>
          <p:spPr>
            <a:xfrm>
              <a:off x="3417670" y="3990367"/>
              <a:ext cx="0" cy="202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AAD62C5C-5AC4-463A-B14B-99FBDC6FA7A5}"/>
                    </a:ext>
                  </a:extLst>
                </p:cNvPr>
                <p:cNvSpPr txBox="1"/>
                <p:nvPr/>
              </p:nvSpPr>
              <p:spPr>
                <a:xfrm>
                  <a:off x="1729193" y="3116632"/>
                  <a:ext cx="314637" cy="439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zh-CN" altLang="en-US" sz="12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AAD62C5C-5AC4-463A-B14B-99FBDC6FA7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9193" y="3116632"/>
                  <a:ext cx="314637" cy="43941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7A26442C-78EF-4F94-8D3D-460B40548D13}"/>
                    </a:ext>
                  </a:extLst>
                </p:cNvPr>
                <p:cNvSpPr txBox="1"/>
                <p:nvPr/>
              </p:nvSpPr>
              <p:spPr>
                <a:xfrm>
                  <a:off x="3215415" y="3506959"/>
                  <a:ext cx="540661" cy="439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7A26442C-78EF-4F94-8D3D-460B40548D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415" y="3506959"/>
                  <a:ext cx="540661" cy="439416"/>
                </a:xfrm>
                <a:prstGeom prst="rect">
                  <a:avLst/>
                </a:prstGeom>
                <a:blipFill>
                  <a:blip r:embed="rId13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12C5B016-F615-4525-8F36-6CF25D1AA66F}"/>
                    </a:ext>
                  </a:extLst>
                </p:cNvPr>
                <p:cNvSpPr txBox="1"/>
                <p:nvPr/>
              </p:nvSpPr>
              <p:spPr>
                <a:xfrm>
                  <a:off x="842747" y="3464266"/>
                  <a:ext cx="540661" cy="439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12C5B016-F615-4525-8F36-6CF25D1AA6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747" y="3464266"/>
                  <a:ext cx="540661" cy="439416"/>
                </a:xfrm>
                <a:prstGeom prst="rect">
                  <a:avLst/>
                </a:prstGeom>
                <a:blipFill>
                  <a:blip r:embed="rId13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1899A35A-CEE9-4DA7-8B9C-E8784A358A44}"/>
                </a:ext>
              </a:extLst>
            </p:cNvPr>
            <p:cNvCxnSpPr>
              <a:cxnSpLocks/>
            </p:cNvCxnSpPr>
            <p:nvPr/>
          </p:nvCxnSpPr>
          <p:spPr>
            <a:xfrm>
              <a:off x="1151722" y="3990367"/>
              <a:ext cx="0" cy="202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6EE568C4-2C87-4B10-ABDD-17E9D440A3CD}"/>
                    </a:ext>
                  </a:extLst>
                </p:cNvPr>
                <p:cNvSpPr txBox="1"/>
                <p:nvPr/>
              </p:nvSpPr>
              <p:spPr>
                <a:xfrm>
                  <a:off x="2500489" y="3116632"/>
                  <a:ext cx="314637" cy="439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zh-CN" altLang="en-US" sz="12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6EE568C4-2C87-4B10-ABDD-17E9D440A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489" y="3116632"/>
                  <a:ext cx="314637" cy="43941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59517D4-B671-46BB-B5B6-B79E89276C45}"/>
              </a:ext>
            </a:extLst>
          </p:cNvPr>
          <p:cNvGrpSpPr/>
          <p:nvPr/>
        </p:nvGrpSpPr>
        <p:grpSpPr>
          <a:xfrm>
            <a:off x="487407" y="1610633"/>
            <a:ext cx="2470029" cy="1332781"/>
            <a:chOff x="-1279632" y="2727537"/>
            <a:chExt cx="3294900" cy="1777866"/>
          </a:xfrm>
        </p:grpSpPr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BA555249-ECBB-4832-BA6B-887AA8F149E1}"/>
                </a:ext>
              </a:extLst>
            </p:cNvPr>
            <p:cNvCxnSpPr>
              <a:cxnSpLocks/>
            </p:cNvCxnSpPr>
            <p:nvPr/>
          </p:nvCxnSpPr>
          <p:spPr>
            <a:xfrm>
              <a:off x="-1279632" y="4055488"/>
              <a:ext cx="259200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234CCD91-2BE9-4E85-9679-7D004C247DAB}"/>
                </a:ext>
              </a:extLst>
            </p:cNvPr>
            <p:cNvCxnSpPr/>
            <p:nvPr/>
          </p:nvCxnSpPr>
          <p:spPr>
            <a:xfrm>
              <a:off x="9778" y="3171568"/>
              <a:ext cx="0" cy="11887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03DC5EBF-B25C-4E22-BA32-EBC2F4B44B30}"/>
                    </a:ext>
                  </a:extLst>
                </p:cNvPr>
                <p:cNvSpPr txBox="1"/>
                <p:nvPr/>
              </p:nvSpPr>
              <p:spPr>
                <a:xfrm>
                  <a:off x="453666" y="4135899"/>
                  <a:ext cx="523207" cy="3695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03DC5EBF-B25C-4E22-BA32-EBC2F4B44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66" y="4135899"/>
                  <a:ext cx="523207" cy="36950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4FDEA781-30F8-4C6A-9BFE-FF8FF3C6544F}"/>
                    </a:ext>
                  </a:extLst>
                </p:cNvPr>
                <p:cNvSpPr txBox="1"/>
                <p:nvPr/>
              </p:nvSpPr>
              <p:spPr>
                <a:xfrm>
                  <a:off x="-958495" y="4135404"/>
                  <a:ext cx="677165" cy="3695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4FDEA781-30F8-4C6A-9BFE-FF8FF3C654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58495" y="4135404"/>
                  <a:ext cx="677165" cy="36950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0C2B66A3-8B26-4E76-8CBE-C7E0E0EA7CED}"/>
                </a:ext>
              </a:extLst>
            </p:cNvPr>
            <p:cNvCxnSpPr>
              <a:cxnSpLocks/>
            </p:cNvCxnSpPr>
            <p:nvPr/>
          </p:nvCxnSpPr>
          <p:spPr>
            <a:xfrm>
              <a:off x="-96902" y="3748088"/>
              <a:ext cx="2133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D66B2253-B234-4FE3-BADB-81ED76D9D157}"/>
                    </a:ext>
                  </a:extLst>
                </p:cNvPr>
                <p:cNvSpPr txBox="1"/>
                <p:nvPr/>
              </p:nvSpPr>
              <p:spPr>
                <a:xfrm>
                  <a:off x="65190" y="3153620"/>
                  <a:ext cx="406710" cy="5845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D66B2253-B234-4FE3-BADB-81ED76D9D1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90" y="3153620"/>
                  <a:ext cx="406710" cy="584534"/>
                </a:xfrm>
                <a:prstGeom prst="rect">
                  <a:avLst/>
                </a:prstGeom>
                <a:blipFill>
                  <a:blip r:embed="rId17"/>
                  <a:stretch>
                    <a:fillRect b="-42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CA0597D1-F4B3-4C32-BF5B-E996A1BFAC73}"/>
                    </a:ext>
                  </a:extLst>
                </p:cNvPr>
                <p:cNvSpPr txBox="1"/>
                <p:nvPr/>
              </p:nvSpPr>
              <p:spPr>
                <a:xfrm>
                  <a:off x="-439919" y="2727537"/>
                  <a:ext cx="1218848" cy="3695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𝐼𝑚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1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CA0597D1-F4B3-4C32-BF5B-E996A1BFA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39919" y="2727537"/>
                  <a:ext cx="1218848" cy="369503"/>
                </a:xfrm>
                <a:prstGeom prst="rect">
                  <a:avLst/>
                </a:prstGeom>
                <a:blipFill>
                  <a:blip r:embed="rId18"/>
                  <a:stretch>
                    <a:fillRect b="-10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9DC1F55B-B45D-45D8-894E-507C651F7EA5}"/>
                    </a:ext>
                  </a:extLst>
                </p:cNvPr>
                <p:cNvSpPr txBox="1"/>
                <p:nvPr/>
              </p:nvSpPr>
              <p:spPr>
                <a:xfrm>
                  <a:off x="952432" y="4135404"/>
                  <a:ext cx="1062836" cy="3695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9DC1F55B-B45D-45D8-894E-507C651F7E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432" y="4135404"/>
                  <a:ext cx="1062836" cy="36950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ABE9850C-9FBA-48AA-9F9A-31AC4735A36D}"/>
                </a:ext>
              </a:extLst>
            </p:cNvPr>
            <p:cNvSpPr/>
            <p:nvPr/>
          </p:nvSpPr>
          <p:spPr>
            <a:xfrm>
              <a:off x="421306" y="3761437"/>
              <a:ext cx="460622" cy="611129"/>
            </a:xfrm>
            <a:custGeom>
              <a:avLst/>
              <a:gdLst>
                <a:gd name="connsiteX0" fmla="*/ 95 w 460622"/>
                <a:gd name="connsiteY0" fmla="*/ 138281 h 294187"/>
                <a:gd name="connsiteX1" fmla="*/ 63595 w 460622"/>
                <a:gd name="connsiteY1" fmla="*/ 290681 h 294187"/>
                <a:gd name="connsiteX2" fmla="*/ 387445 w 460622"/>
                <a:gd name="connsiteY2" fmla="*/ 4931 h 294187"/>
                <a:gd name="connsiteX3" fmla="*/ 438245 w 460622"/>
                <a:gd name="connsiteY3" fmla="*/ 144631 h 294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622" h="294187">
                  <a:moveTo>
                    <a:pt x="95" y="138281"/>
                  </a:moveTo>
                  <a:cubicBezTo>
                    <a:pt x="-434" y="225593"/>
                    <a:pt x="-963" y="312906"/>
                    <a:pt x="63595" y="290681"/>
                  </a:cubicBezTo>
                  <a:cubicBezTo>
                    <a:pt x="128153" y="268456"/>
                    <a:pt x="325003" y="29273"/>
                    <a:pt x="387445" y="4931"/>
                  </a:cubicBezTo>
                  <a:cubicBezTo>
                    <a:pt x="449887" y="-19411"/>
                    <a:pt x="486928" y="49381"/>
                    <a:pt x="438245" y="144631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6CD9156E-0138-49D9-8EE6-6A30777AC198}"/>
                </a:ext>
              </a:extLst>
            </p:cNvPr>
            <p:cNvSpPr/>
            <p:nvPr/>
          </p:nvSpPr>
          <p:spPr>
            <a:xfrm>
              <a:off x="-900539" y="3766448"/>
              <a:ext cx="460622" cy="611129"/>
            </a:xfrm>
            <a:custGeom>
              <a:avLst/>
              <a:gdLst>
                <a:gd name="connsiteX0" fmla="*/ 95 w 460622"/>
                <a:gd name="connsiteY0" fmla="*/ 138281 h 294187"/>
                <a:gd name="connsiteX1" fmla="*/ 63595 w 460622"/>
                <a:gd name="connsiteY1" fmla="*/ 290681 h 294187"/>
                <a:gd name="connsiteX2" fmla="*/ 387445 w 460622"/>
                <a:gd name="connsiteY2" fmla="*/ 4931 h 294187"/>
                <a:gd name="connsiteX3" fmla="*/ 438245 w 460622"/>
                <a:gd name="connsiteY3" fmla="*/ 144631 h 294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622" h="294187">
                  <a:moveTo>
                    <a:pt x="95" y="138281"/>
                  </a:moveTo>
                  <a:cubicBezTo>
                    <a:pt x="-434" y="225593"/>
                    <a:pt x="-963" y="312906"/>
                    <a:pt x="63595" y="290681"/>
                  </a:cubicBezTo>
                  <a:cubicBezTo>
                    <a:pt x="128153" y="268456"/>
                    <a:pt x="325003" y="29273"/>
                    <a:pt x="387445" y="4931"/>
                  </a:cubicBezTo>
                  <a:cubicBezTo>
                    <a:pt x="449887" y="-19411"/>
                    <a:pt x="486928" y="49381"/>
                    <a:pt x="438245" y="144631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D7C72689-DFC9-40F9-A00D-13ACDAB9A638}"/>
              </a:ext>
            </a:extLst>
          </p:cNvPr>
          <p:cNvGrpSpPr/>
          <p:nvPr/>
        </p:nvGrpSpPr>
        <p:grpSpPr>
          <a:xfrm>
            <a:off x="395328" y="3451853"/>
            <a:ext cx="3002280" cy="1464528"/>
            <a:chOff x="395328" y="3451853"/>
            <a:chExt cx="3002280" cy="1464528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4B3B451-A8FA-4245-9A86-3BE10570B4C0}"/>
                </a:ext>
              </a:extLst>
            </p:cNvPr>
            <p:cNvCxnSpPr>
              <a:cxnSpLocks/>
            </p:cNvCxnSpPr>
            <p:nvPr/>
          </p:nvCxnSpPr>
          <p:spPr>
            <a:xfrm>
              <a:off x="395328" y="4443111"/>
              <a:ext cx="30022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56749564-4714-4D1A-8280-AB8014F483A6}"/>
                </a:ext>
              </a:extLst>
            </p:cNvPr>
            <p:cNvCxnSpPr/>
            <p:nvPr/>
          </p:nvCxnSpPr>
          <p:spPr>
            <a:xfrm>
              <a:off x="1847006" y="3764037"/>
              <a:ext cx="0" cy="913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BE3422E6-BE8B-4F59-9930-D7FAD1E160B2}"/>
                    </a:ext>
                  </a:extLst>
                </p:cNvPr>
                <p:cNvSpPr txBox="1"/>
                <p:nvPr/>
              </p:nvSpPr>
              <p:spPr>
                <a:xfrm>
                  <a:off x="1983656" y="4632496"/>
                  <a:ext cx="3922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BE3422E6-BE8B-4F59-9930-D7FAD1E160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3656" y="4632496"/>
                  <a:ext cx="392223" cy="276999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D82ADD49-4669-418D-9D12-541D3AD1A51C}"/>
                    </a:ext>
                  </a:extLst>
                </p:cNvPr>
                <p:cNvSpPr txBox="1"/>
                <p:nvPr/>
              </p:nvSpPr>
              <p:spPr>
                <a:xfrm>
                  <a:off x="1230253" y="4632496"/>
                  <a:ext cx="5076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D82ADD49-4669-418D-9D12-541D3AD1A5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253" y="4632496"/>
                  <a:ext cx="507638" cy="27699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1CAF451A-3D5F-49D2-ACDD-929BDF8788E3}"/>
                    </a:ext>
                  </a:extLst>
                </p:cNvPr>
                <p:cNvSpPr txBox="1"/>
                <p:nvPr/>
              </p:nvSpPr>
              <p:spPr>
                <a:xfrm>
                  <a:off x="1588325" y="3451853"/>
                  <a:ext cx="91531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𝐼𝑚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1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1CAF451A-3D5F-49D2-ACDD-929BDF8788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8325" y="3451853"/>
                  <a:ext cx="915315" cy="276999"/>
                </a:xfrm>
                <a:prstGeom prst="rect">
                  <a:avLst/>
                </a:prstGeom>
                <a:blipFill>
                  <a:blip r:embed="rId22"/>
                  <a:stretch>
                    <a:fillRect b="-10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31C78BE-15BD-428A-ACA7-CB16E2383864}"/>
                    </a:ext>
                  </a:extLst>
                </p:cNvPr>
                <p:cNvSpPr txBox="1"/>
                <p:nvPr/>
              </p:nvSpPr>
              <p:spPr>
                <a:xfrm>
                  <a:off x="2346148" y="4639382"/>
                  <a:ext cx="47718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31C78BE-15BD-428A-ACA7-CB16E2383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6148" y="4639382"/>
                  <a:ext cx="477182" cy="27699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7926F606-5927-4A25-90B4-ED936773FE9A}"/>
                    </a:ext>
                  </a:extLst>
                </p:cNvPr>
                <p:cNvSpPr txBox="1"/>
                <p:nvPr/>
              </p:nvSpPr>
              <p:spPr>
                <a:xfrm>
                  <a:off x="2745948" y="4632495"/>
                  <a:ext cx="47718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7926F606-5927-4A25-90B4-ED936773F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5948" y="4632495"/>
                  <a:ext cx="477182" cy="276999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646F8F02-C90A-49A7-877D-CA45DCF9571A}"/>
                    </a:ext>
                  </a:extLst>
                </p:cNvPr>
                <p:cNvSpPr txBox="1"/>
                <p:nvPr/>
              </p:nvSpPr>
              <p:spPr>
                <a:xfrm>
                  <a:off x="816103" y="4632496"/>
                  <a:ext cx="59259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646F8F02-C90A-49A7-877D-CA45DCF957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103" y="4632496"/>
                  <a:ext cx="592598" cy="27699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DCD7181E-205C-41F4-8471-FD9561D9B598}"/>
                    </a:ext>
                  </a:extLst>
                </p:cNvPr>
                <p:cNvSpPr txBox="1"/>
                <p:nvPr/>
              </p:nvSpPr>
              <p:spPr>
                <a:xfrm>
                  <a:off x="439121" y="4632496"/>
                  <a:ext cx="59259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DCD7181E-205C-41F4-8471-FD9561D9B5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121" y="4632496"/>
                  <a:ext cx="592598" cy="276999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718AEE08-0319-48B8-8475-BA91F74012DB}"/>
                    </a:ext>
                  </a:extLst>
                </p:cNvPr>
                <p:cNvSpPr txBox="1"/>
                <p:nvPr/>
              </p:nvSpPr>
              <p:spPr>
                <a:xfrm>
                  <a:off x="1791723" y="3758423"/>
                  <a:ext cx="314637" cy="439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zh-CN" altLang="en-US" sz="12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718AEE08-0319-48B8-8475-BA91F74012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1723" y="3758423"/>
                  <a:ext cx="314637" cy="43941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755B351A-190E-4257-A683-9BFABFBDF312}"/>
                    </a:ext>
                  </a:extLst>
                </p:cNvPr>
                <p:cNvSpPr txBox="1"/>
                <p:nvPr/>
              </p:nvSpPr>
              <p:spPr>
                <a:xfrm>
                  <a:off x="2470815" y="3758423"/>
                  <a:ext cx="399597" cy="439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755B351A-190E-4257-A683-9BFABFBDF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0815" y="3758423"/>
                  <a:ext cx="399597" cy="439416"/>
                </a:xfrm>
                <a:prstGeom prst="rect">
                  <a:avLst/>
                </a:prstGeom>
                <a:blipFill>
                  <a:blip r:embed="rId28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D585554B-5815-4457-B8DD-BF538851D66F}"/>
                    </a:ext>
                  </a:extLst>
                </p:cNvPr>
                <p:cNvSpPr txBox="1"/>
                <p:nvPr/>
              </p:nvSpPr>
              <p:spPr>
                <a:xfrm>
                  <a:off x="922292" y="3758423"/>
                  <a:ext cx="540661" cy="439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D585554B-5815-4457-B8DD-BF538851D6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292" y="3758423"/>
                  <a:ext cx="540661" cy="439416"/>
                </a:xfrm>
                <a:prstGeom prst="rect">
                  <a:avLst/>
                </a:prstGeom>
                <a:blipFill>
                  <a:blip r:embed="rId29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E5EFAAF5-13CA-43D3-AA4A-212ED0566274}"/>
                </a:ext>
              </a:extLst>
            </p:cNvPr>
            <p:cNvSpPr/>
            <p:nvPr/>
          </p:nvSpPr>
          <p:spPr>
            <a:xfrm>
              <a:off x="1678470" y="4223003"/>
              <a:ext cx="345306" cy="458134"/>
            </a:xfrm>
            <a:custGeom>
              <a:avLst/>
              <a:gdLst>
                <a:gd name="connsiteX0" fmla="*/ 95 w 460622"/>
                <a:gd name="connsiteY0" fmla="*/ 138281 h 294187"/>
                <a:gd name="connsiteX1" fmla="*/ 63595 w 460622"/>
                <a:gd name="connsiteY1" fmla="*/ 290681 h 294187"/>
                <a:gd name="connsiteX2" fmla="*/ 387445 w 460622"/>
                <a:gd name="connsiteY2" fmla="*/ 4931 h 294187"/>
                <a:gd name="connsiteX3" fmla="*/ 438245 w 460622"/>
                <a:gd name="connsiteY3" fmla="*/ 144631 h 294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622" h="294187">
                  <a:moveTo>
                    <a:pt x="95" y="138281"/>
                  </a:moveTo>
                  <a:cubicBezTo>
                    <a:pt x="-434" y="225593"/>
                    <a:pt x="-963" y="312906"/>
                    <a:pt x="63595" y="290681"/>
                  </a:cubicBezTo>
                  <a:cubicBezTo>
                    <a:pt x="128153" y="268456"/>
                    <a:pt x="325003" y="29273"/>
                    <a:pt x="387445" y="4931"/>
                  </a:cubicBezTo>
                  <a:cubicBezTo>
                    <a:pt x="449887" y="-19411"/>
                    <a:pt x="486928" y="49381"/>
                    <a:pt x="438245" y="144631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DD48D517-C0C6-47AD-9D41-FBD711E06DF2}"/>
                </a:ext>
              </a:extLst>
            </p:cNvPr>
            <p:cNvSpPr/>
            <p:nvPr/>
          </p:nvSpPr>
          <p:spPr>
            <a:xfrm>
              <a:off x="2400642" y="4375028"/>
              <a:ext cx="345306" cy="145668"/>
            </a:xfrm>
            <a:custGeom>
              <a:avLst/>
              <a:gdLst>
                <a:gd name="connsiteX0" fmla="*/ 95 w 460622"/>
                <a:gd name="connsiteY0" fmla="*/ 138281 h 294187"/>
                <a:gd name="connsiteX1" fmla="*/ 63595 w 460622"/>
                <a:gd name="connsiteY1" fmla="*/ 290681 h 294187"/>
                <a:gd name="connsiteX2" fmla="*/ 387445 w 460622"/>
                <a:gd name="connsiteY2" fmla="*/ 4931 h 294187"/>
                <a:gd name="connsiteX3" fmla="*/ 438245 w 460622"/>
                <a:gd name="connsiteY3" fmla="*/ 144631 h 294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622" h="294187">
                  <a:moveTo>
                    <a:pt x="95" y="138281"/>
                  </a:moveTo>
                  <a:cubicBezTo>
                    <a:pt x="-434" y="225593"/>
                    <a:pt x="-963" y="312906"/>
                    <a:pt x="63595" y="290681"/>
                  </a:cubicBezTo>
                  <a:cubicBezTo>
                    <a:pt x="128153" y="268456"/>
                    <a:pt x="325003" y="29273"/>
                    <a:pt x="387445" y="4931"/>
                  </a:cubicBezTo>
                  <a:cubicBezTo>
                    <a:pt x="449887" y="-19411"/>
                    <a:pt x="486928" y="49381"/>
                    <a:pt x="438245" y="144631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502651AF-9A84-4C88-8AC6-9C3584566E2E}"/>
                </a:ext>
              </a:extLst>
            </p:cNvPr>
            <p:cNvSpPr/>
            <p:nvPr/>
          </p:nvSpPr>
          <p:spPr>
            <a:xfrm>
              <a:off x="981967" y="4375028"/>
              <a:ext cx="345306" cy="145668"/>
            </a:xfrm>
            <a:custGeom>
              <a:avLst/>
              <a:gdLst>
                <a:gd name="connsiteX0" fmla="*/ 95 w 460622"/>
                <a:gd name="connsiteY0" fmla="*/ 138281 h 294187"/>
                <a:gd name="connsiteX1" fmla="*/ 63595 w 460622"/>
                <a:gd name="connsiteY1" fmla="*/ 290681 h 294187"/>
                <a:gd name="connsiteX2" fmla="*/ 387445 w 460622"/>
                <a:gd name="connsiteY2" fmla="*/ 4931 h 294187"/>
                <a:gd name="connsiteX3" fmla="*/ 438245 w 460622"/>
                <a:gd name="connsiteY3" fmla="*/ 144631 h 294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622" h="294187">
                  <a:moveTo>
                    <a:pt x="95" y="138281"/>
                  </a:moveTo>
                  <a:cubicBezTo>
                    <a:pt x="-434" y="225593"/>
                    <a:pt x="-963" y="312906"/>
                    <a:pt x="63595" y="290681"/>
                  </a:cubicBezTo>
                  <a:cubicBezTo>
                    <a:pt x="128153" y="268456"/>
                    <a:pt x="325003" y="29273"/>
                    <a:pt x="387445" y="4931"/>
                  </a:cubicBezTo>
                  <a:cubicBezTo>
                    <a:pt x="449887" y="-19411"/>
                    <a:pt x="486928" y="49381"/>
                    <a:pt x="438245" y="144631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792C7497-A871-4B42-8EC8-346BF4FF4601}"/>
                  </a:ext>
                </a:extLst>
              </p:cNvPr>
              <p:cNvSpPr txBox="1"/>
              <p:nvPr/>
            </p:nvSpPr>
            <p:spPr>
              <a:xfrm>
                <a:off x="4937886" y="1410849"/>
                <a:ext cx="816634" cy="4394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120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12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792C7497-A871-4B42-8EC8-346BF4FF4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886" y="1410849"/>
                <a:ext cx="816634" cy="439416"/>
              </a:xfrm>
              <a:prstGeom prst="rect">
                <a:avLst/>
              </a:prstGeom>
              <a:blipFill>
                <a:blip r:embed="rId30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504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1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BBA0B2-57D2-45EB-B59C-6C89BEFC04A4}"/>
              </a:ext>
            </a:extLst>
          </p:cNvPr>
          <p:cNvSpPr txBox="1"/>
          <p:nvPr/>
        </p:nvSpPr>
        <p:spPr>
          <a:xfrm>
            <a:off x="2080260" y="37261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03D1DE4-25AB-411D-BABD-E1BC22E7FA3B}"/>
                  </a:ext>
                </a:extLst>
              </p:cNvPr>
              <p:cNvSpPr/>
              <p:nvPr/>
            </p:nvSpPr>
            <p:spPr>
              <a:xfrm>
                <a:off x="1999953" y="730891"/>
                <a:ext cx="4356257" cy="1013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𝑘𝑛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den>
                                  </m:f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03D1DE4-25AB-411D-BABD-E1BC22E7FA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953" y="730891"/>
                <a:ext cx="4356257" cy="10134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EDE9B48-F1A0-427D-8FBF-42D6B0FFD59A}"/>
                  </a:ext>
                </a:extLst>
              </p:cNvPr>
              <p:cNvSpPr/>
              <p:nvPr/>
            </p:nvSpPr>
            <p:spPr>
              <a:xfrm>
                <a:off x="1035839" y="1816467"/>
                <a:ext cx="3536161" cy="1754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傅里叶系数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，当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/>
                  <a:t>的倍数时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所以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EDE9B48-F1A0-427D-8FBF-42D6B0FFD5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839" y="1816467"/>
                <a:ext cx="3536161" cy="1754326"/>
              </a:xfrm>
              <a:prstGeom prst="rect">
                <a:avLst/>
              </a:prstGeom>
              <a:blipFill>
                <a:blip r:embed="rId4"/>
                <a:stretch>
                  <a:fillRect l="-1552" t="-2431" r="-1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1E00E1-14E0-4495-8B2A-E19F65430C21}"/>
                  </a:ext>
                </a:extLst>
              </p:cNvPr>
              <p:cNvSpPr/>
              <p:nvPr/>
            </p:nvSpPr>
            <p:spPr>
              <a:xfrm>
                <a:off x="2080260" y="2287900"/>
                <a:ext cx="1399486" cy="493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1E00E1-14E0-4495-8B2A-E19F65430C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260" y="2287900"/>
                <a:ext cx="1399486" cy="4939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7C0ACB2-0343-4E17-A0C7-3B7EF0A84A49}"/>
                  </a:ext>
                </a:extLst>
              </p:cNvPr>
              <p:cNvSpPr/>
              <p:nvPr/>
            </p:nvSpPr>
            <p:spPr>
              <a:xfrm>
                <a:off x="2039269" y="3158757"/>
                <a:ext cx="3777829" cy="2211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𝑘𝑛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𝑘𝑛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7C0ACB2-0343-4E17-A0C7-3B7EF0A84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269" y="3158757"/>
                <a:ext cx="3777829" cy="22116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854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5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BDFB3F-D415-4C67-8E91-CEA9082EA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69" y="1122099"/>
            <a:ext cx="3895238" cy="257143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D3A29D6B-2F63-4E0A-8402-04622BE8A99B}"/>
              </a:ext>
            </a:extLst>
          </p:cNvPr>
          <p:cNvGrpSpPr/>
          <p:nvPr/>
        </p:nvGrpSpPr>
        <p:grpSpPr>
          <a:xfrm>
            <a:off x="537308" y="1880228"/>
            <a:ext cx="3002280" cy="1464528"/>
            <a:chOff x="395328" y="3451853"/>
            <a:chExt cx="3002280" cy="1464528"/>
          </a:xfrm>
        </p:grpSpPr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F690B688-A946-44EC-AE50-085A84B03E88}"/>
                </a:ext>
              </a:extLst>
            </p:cNvPr>
            <p:cNvCxnSpPr>
              <a:cxnSpLocks/>
            </p:cNvCxnSpPr>
            <p:nvPr/>
          </p:nvCxnSpPr>
          <p:spPr>
            <a:xfrm>
              <a:off x="395328" y="4443111"/>
              <a:ext cx="30022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573433A6-A48A-4B37-853B-D582FA20543C}"/>
                </a:ext>
              </a:extLst>
            </p:cNvPr>
            <p:cNvCxnSpPr/>
            <p:nvPr/>
          </p:nvCxnSpPr>
          <p:spPr>
            <a:xfrm>
              <a:off x="1847006" y="3764037"/>
              <a:ext cx="0" cy="913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DFD94A6F-75F9-4618-AEB5-BB0656601CE1}"/>
                    </a:ext>
                  </a:extLst>
                </p:cNvPr>
                <p:cNvSpPr txBox="1"/>
                <p:nvPr/>
              </p:nvSpPr>
              <p:spPr>
                <a:xfrm>
                  <a:off x="1983656" y="4632496"/>
                  <a:ext cx="3922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DFD94A6F-75F9-4618-AEB5-BB0656601C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3656" y="4632496"/>
                  <a:ext cx="392223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05FAA48A-3470-4B78-80AE-653382EEE620}"/>
                    </a:ext>
                  </a:extLst>
                </p:cNvPr>
                <p:cNvSpPr txBox="1"/>
                <p:nvPr/>
              </p:nvSpPr>
              <p:spPr>
                <a:xfrm>
                  <a:off x="1230253" y="4632496"/>
                  <a:ext cx="5076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05FAA48A-3470-4B78-80AE-653382EEE6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253" y="4632496"/>
                  <a:ext cx="507638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B7AB6BB9-2CA2-4874-9239-03BC08C3FFB3}"/>
                    </a:ext>
                  </a:extLst>
                </p:cNvPr>
                <p:cNvSpPr txBox="1"/>
                <p:nvPr/>
              </p:nvSpPr>
              <p:spPr>
                <a:xfrm>
                  <a:off x="1588325" y="3451853"/>
                  <a:ext cx="90486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1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B7AB6BB9-2CA2-4874-9239-03BC08C3FF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8325" y="3451853"/>
                  <a:ext cx="904863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10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20B88D4E-DA0B-475D-BB90-5BC9F8CFB769}"/>
                    </a:ext>
                  </a:extLst>
                </p:cNvPr>
                <p:cNvSpPr txBox="1"/>
                <p:nvPr/>
              </p:nvSpPr>
              <p:spPr>
                <a:xfrm>
                  <a:off x="2346148" y="4639382"/>
                  <a:ext cx="47718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20B88D4E-DA0B-475D-BB90-5BC9F8CFB7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6148" y="4639382"/>
                  <a:ext cx="477182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4AFC39B7-293A-40EB-B53C-0BFB0F4D8D6B}"/>
                    </a:ext>
                  </a:extLst>
                </p:cNvPr>
                <p:cNvSpPr txBox="1"/>
                <p:nvPr/>
              </p:nvSpPr>
              <p:spPr>
                <a:xfrm>
                  <a:off x="2745948" y="4632495"/>
                  <a:ext cx="47718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4AFC39B7-293A-40EB-B53C-0BFB0F4D8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5948" y="4632495"/>
                  <a:ext cx="47718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8C3496F7-EC28-4CDC-8FF9-DE5DC5C58184}"/>
                    </a:ext>
                  </a:extLst>
                </p:cNvPr>
                <p:cNvSpPr txBox="1"/>
                <p:nvPr/>
              </p:nvSpPr>
              <p:spPr>
                <a:xfrm>
                  <a:off x="816103" y="4632496"/>
                  <a:ext cx="59259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8C3496F7-EC28-4CDC-8FF9-DE5DC5C581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103" y="4632496"/>
                  <a:ext cx="592598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CD68319B-80AC-4A0F-A05E-A4CFE9044895}"/>
                    </a:ext>
                  </a:extLst>
                </p:cNvPr>
                <p:cNvSpPr txBox="1"/>
                <p:nvPr/>
              </p:nvSpPr>
              <p:spPr>
                <a:xfrm>
                  <a:off x="439121" y="4632496"/>
                  <a:ext cx="59259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CD68319B-80AC-4A0F-A05E-A4CFE90448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121" y="4632496"/>
                  <a:ext cx="592598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F7288B98-3C79-4A91-9831-E701BB7047CC}"/>
                    </a:ext>
                  </a:extLst>
                </p:cNvPr>
                <p:cNvSpPr txBox="1"/>
                <p:nvPr/>
              </p:nvSpPr>
              <p:spPr>
                <a:xfrm>
                  <a:off x="1791723" y="3758423"/>
                  <a:ext cx="314637" cy="439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zh-CN" altLang="en-US" sz="12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F7288B98-3C79-4A91-9831-E701BB7047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1723" y="3758423"/>
                  <a:ext cx="314637" cy="43941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551853D7-6950-4D52-9D02-E1E7A85812A3}"/>
                    </a:ext>
                  </a:extLst>
                </p:cNvPr>
                <p:cNvSpPr txBox="1"/>
                <p:nvPr/>
              </p:nvSpPr>
              <p:spPr>
                <a:xfrm>
                  <a:off x="2470815" y="3758423"/>
                  <a:ext cx="399597" cy="439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551853D7-6950-4D52-9D02-E1E7A85812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0815" y="3758423"/>
                  <a:ext cx="399597" cy="439416"/>
                </a:xfrm>
                <a:prstGeom prst="rect">
                  <a:avLst/>
                </a:prstGeom>
                <a:blipFill>
                  <a:blip r:embed="rId12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4647195A-AA29-41F1-B529-F28FA5FAF0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2106" y="4177471"/>
              <a:ext cx="173221" cy="2721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64182524-942A-4B5B-B6D8-34371D0126A0}"/>
                </a:ext>
              </a:extLst>
            </p:cNvPr>
            <p:cNvCxnSpPr>
              <a:cxnSpLocks/>
            </p:cNvCxnSpPr>
            <p:nvPr/>
          </p:nvCxnSpPr>
          <p:spPr>
            <a:xfrm>
              <a:off x="1855327" y="4177471"/>
              <a:ext cx="142899" cy="2721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AD4B5F53-8A04-4DA1-871D-A185382C2B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3682" y="4342762"/>
              <a:ext cx="171057" cy="998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B5A6EE74-90F7-4942-9B07-D98C7784D751}"/>
                </a:ext>
              </a:extLst>
            </p:cNvPr>
            <p:cNvCxnSpPr>
              <a:cxnSpLocks/>
            </p:cNvCxnSpPr>
            <p:nvPr/>
          </p:nvCxnSpPr>
          <p:spPr>
            <a:xfrm>
              <a:off x="2584739" y="4342762"/>
              <a:ext cx="145063" cy="998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8696B226-85A7-4896-889F-5914EECC27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774" y="4343240"/>
              <a:ext cx="171057" cy="998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6216FA19-5F2A-4F89-888E-DD77190F6C05}"/>
                </a:ext>
              </a:extLst>
            </p:cNvPr>
            <p:cNvCxnSpPr>
              <a:cxnSpLocks/>
            </p:cNvCxnSpPr>
            <p:nvPr/>
          </p:nvCxnSpPr>
          <p:spPr>
            <a:xfrm>
              <a:off x="1159831" y="4343240"/>
              <a:ext cx="145063" cy="998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2E888314-BA63-4178-B8C2-C2909D805274}"/>
                    </a:ext>
                  </a:extLst>
                </p:cNvPr>
                <p:cNvSpPr txBox="1"/>
                <p:nvPr/>
              </p:nvSpPr>
              <p:spPr>
                <a:xfrm>
                  <a:off x="922292" y="3758423"/>
                  <a:ext cx="540661" cy="439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2E888314-BA63-4178-B8C2-C2909D8052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292" y="3758423"/>
                  <a:ext cx="540661" cy="439416"/>
                </a:xfrm>
                <a:prstGeom prst="rect">
                  <a:avLst/>
                </a:prstGeom>
                <a:blipFill>
                  <a:blip r:embed="rId13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45388BFD-3C23-4C1A-9743-851CC374152F}"/>
              </a:ext>
            </a:extLst>
          </p:cNvPr>
          <p:cNvGrpSpPr/>
          <p:nvPr/>
        </p:nvGrpSpPr>
        <p:grpSpPr>
          <a:xfrm>
            <a:off x="4116476" y="1880228"/>
            <a:ext cx="3002280" cy="1464528"/>
            <a:chOff x="395328" y="3451853"/>
            <a:chExt cx="3002280" cy="1464528"/>
          </a:xfrm>
        </p:grpSpPr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8E11878D-596B-49AB-A20D-29C979A87495}"/>
                </a:ext>
              </a:extLst>
            </p:cNvPr>
            <p:cNvCxnSpPr>
              <a:cxnSpLocks/>
            </p:cNvCxnSpPr>
            <p:nvPr/>
          </p:nvCxnSpPr>
          <p:spPr>
            <a:xfrm>
              <a:off x="395328" y="4443111"/>
              <a:ext cx="30022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A5F69454-A9E8-41DC-A8DF-D8C32B822EA2}"/>
                </a:ext>
              </a:extLst>
            </p:cNvPr>
            <p:cNvCxnSpPr/>
            <p:nvPr/>
          </p:nvCxnSpPr>
          <p:spPr>
            <a:xfrm>
              <a:off x="1847006" y="3764037"/>
              <a:ext cx="0" cy="913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475F39A9-8A47-417D-BB4A-AE2184632025}"/>
                    </a:ext>
                  </a:extLst>
                </p:cNvPr>
                <p:cNvSpPr txBox="1"/>
                <p:nvPr/>
              </p:nvSpPr>
              <p:spPr>
                <a:xfrm>
                  <a:off x="1983656" y="4632496"/>
                  <a:ext cx="3922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475F39A9-8A47-417D-BB4A-AE21846320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3656" y="4632496"/>
                  <a:ext cx="392223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00105FE6-A478-4BF4-A133-BB7D65B3FBA2}"/>
                    </a:ext>
                  </a:extLst>
                </p:cNvPr>
                <p:cNvSpPr txBox="1"/>
                <p:nvPr/>
              </p:nvSpPr>
              <p:spPr>
                <a:xfrm>
                  <a:off x="1230253" y="4632496"/>
                  <a:ext cx="5076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00105FE6-A478-4BF4-A133-BB7D65B3FB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253" y="4632496"/>
                  <a:ext cx="507638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B75B9230-00F8-47B8-9F5B-1933AD4DEFBE}"/>
                    </a:ext>
                  </a:extLst>
                </p:cNvPr>
                <p:cNvSpPr txBox="1"/>
                <p:nvPr/>
              </p:nvSpPr>
              <p:spPr>
                <a:xfrm>
                  <a:off x="1588325" y="3451853"/>
                  <a:ext cx="91531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𝐼𝑚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1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B75B9230-00F8-47B8-9F5B-1933AD4DE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8325" y="3451853"/>
                  <a:ext cx="915315" cy="276999"/>
                </a:xfrm>
                <a:prstGeom prst="rect">
                  <a:avLst/>
                </a:prstGeom>
                <a:blipFill>
                  <a:blip r:embed="rId15"/>
                  <a:stretch>
                    <a:fillRect b="-10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D3323B50-994D-4866-9639-1606E2EE636D}"/>
                    </a:ext>
                  </a:extLst>
                </p:cNvPr>
                <p:cNvSpPr txBox="1"/>
                <p:nvPr/>
              </p:nvSpPr>
              <p:spPr>
                <a:xfrm>
                  <a:off x="2346148" y="4639382"/>
                  <a:ext cx="47718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D3323B50-994D-4866-9639-1606E2EE63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6148" y="4639382"/>
                  <a:ext cx="477182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D9453557-FFCB-4281-B932-9A0CD2E0B42D}"/>
                    </a:ext>
                  </a:extLst>
                </p:cNvPr>
                <p:cNvSpPr txBox="1"/>
                <p:nvPr/>
              </p:nvSpPr>
              <p:spPr>
                <a:xfrm>
                  <a:off x="2745948" y="4632495"/>
                  <a:ext cx="47718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D9453557-FFCB-4281-B932-9A0CD2E0B4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5948" y="4632495"/>
                  <a:ext cx="47718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ADEAD561-DE26-439E-8A0C-9CEDF35D7994}"/>
                    </a:ext>
                  </a:extLst>
                </p:cNvPr>
                <p:cNvSpPr txBox="1"/>
                <p:nvPr/>
              </p:nvSpPr>
              <p:spPr>
                <a:xfrm>
                  <a:off x="816103" y="4632496"/>
                  <a:ext cx="59259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ADEAD561-DE26-439E-8A0C-9CEDF35D79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103" y="4632496"/>
                  <a:ext cx="592598" cy="27699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4D225AF6-7BAC-4224-BD53-EF2679BC8C2C}"/>
                    </a:ext>
                  </a:extLst>
                </p:cNvPr>
                <p:cNvSpPr txBox="1"/>
                <p:nvPr/>
              </p:nvSpPr>
              <p:spPr>
                <a:xfrm>
                  <a:off x="439121" y="4632496"/>
                  <a:ext cx="59259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4D225AF6-7BAC-4224-BD53-EF2679BC8C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121" y="4632496"/>
                  <a:ext cx="592598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9238B3D1-EC80-40CD-83D4-FED5ECB6925D}"/>
                    </a:ext>
                  </a:extLst>
                </p:cNvPr>
                <p:cNvSpPr txBox="1"/>
                <p:nvPr/>
              </p:nvSpPr>
              <p:spPr>
                <a:xfrm>
                  <a:off x="1791723" y="3758423"/>
                  <a:ext cx="314637" cy="439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zh-CN" altLang="en-US" sz="12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9238B3D1-EC80-40CD-83D4-FED5ECB692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1723" y="3758423"/>
                  <a:ext cx="314637" cy="43941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1DE4CDF7-16A3-46F7-987C-35F49F97403B}"/>
                    </a:ext>
                  </a:extLst>
                </p:cNvPr>
                <p:cNvSpPr txBox="1"/>
                <p:nvPr/>
              </p:nvSpPr>
              <p:spPr>
                <a:xfrm>
                  <a:off x="2470815" y="3758423"/>
                  <a:ext cx="399597" cy="439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1DE4CDF7-16A3-46F7-987C-35F49F974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0815" y="3758423"/>
                  <a:ext cx="399597" cy="439416"/>
                </a:xfrm>
                <a:prstGeom prst="rect">
                  <a:avLst/>
                </a:prstGeom>
                <a:blipFill>
                  <a:blip r:embed="rId12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98798DE5-D7F4-454C-8B04-B9B6763032AE}"/>
                    </a:ext>
                  </a:extLst>
                </p:cNvPr>
                <p:cNvSpPr txBox="1"/>
                <p:nvPr/>
              </p:nvSpPr>
              <p:spPr>
                <a:xfrm>
                  <a:off x="922292" y="3758423"/>
                  <a:ext cx="540661" cy="439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98798DE5-D7F4-454C-8B04-B9B676303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292" y="3758423"/>
                  <a:ext cx="540661" cy="439416"/>
                </a:xfrm>
                <a:prstGeom prst="rect">
                  <a:avLst/>
                </a:prstGeom>
                <a:blipFill>
                  <a:blip r:embed="rId13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E82AC6F6-509B-4C98-BB20-D0B0DA0C5694}"/>
                </a:ext>
              </a:extLst>
            </p:cNvPr>
            <p:cNvSpPr/>
            <p:nvPr/>
          </p:nvSpPr>
          <p:spPr>
            <a:xfrm>
              <a:off x="1678470" y="4223003"/>
              <a:ext cx="345306" cy="458134"/>
            </a:xfrm>
            <a:custGeom>
              <a:avLst/>
              <a:gdLst>
                <a:gd name="connsiteX0" fmla="*/ 95 w 460622"/>
                <a:gd name="connsiteY0" fmla="*/ 138281 h 294187"/>
                <a:gd name="connsiteX1" fmla="*/ 63595 w 460622"/>
                <a:gd name="connsiteY1" fmla="*/ 290681 h 294187"/>
                <a:gd name="connsiteX2" fmla="*/ 387445 w 460622"/>
                <a:gd name="connsiteY2" fmla="*/ 4931 h 294187"/>
                <a:gd name="connsiteX3" fmla="*/ 438245 w 460622"/>
                <a:gd name="connsiteY3" fmla="*/ 144631 h 294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622" h="294187">
                  <a:moveTo>
                    <a:pt x="95" y="138281"/>
                  </a:moveTo>
                  <a:cubicBezTo>
                    <a:pt x="-434" y="225593"/>
                    <a:pt x="-963" y="312906"/>
                    <a:pt x="63595" y="290681"/>
                  </a:cubicBezTo>
                  <a:cubicBezTo>
                    <a:pt x="128153" y="268456"/>
                    <a:pt x="325003" y="29273"/>
                    <a:pt x="387445" y="4931"/>
                  </a:cubicBezTo>
                  <a:cubicBezTo>
                    <a:pt x="449887" y="-19411"/>
                    <a:pt x="486928" y="49381"/>
                    <a:pt x="438245" y="144631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799C4B4E-110F-49F6-A971-07DEEC66A224}"/>
                </a:ext>
              </a:extLst>
            </p:cNvPr>
            <p:cNvSpPr/>
            <p:nvPr/>
          </p:nvSpPr>
          <p:spPr>
            <a:xfrm>
              <a:off x="2400642" y="4375028"/>
              <a:ext cx="345306" cy="145668"/>
            </a:xfrm>
            <a:custGeom>
              <a:avLst/>
              <a:gdLst>
                <a:gd name="connsiteX0" fmla="*/ 95 w 460622"/>
                <a:gd name="connsiteY0" fmla="*/ 138281 h 294187"/>
                <a:gd name="connsiteX1" fmla="*/ 63595 w 460622"/>
                <a:gd name="connsiteY1" fmla="*/ 290681 h 294187"/>
                <a:gd name="connsiteX2" fmla="*/ 387445 w 460622"/>
                <a:gd name="connsiteY2" fmla="*/ 4931 h 294187"/>
                <a:gd name="connsiteX3" fmla="*/ 438245 w 460622"/>
                <a:gd name="connsiteY3" fmla="*/ 144631 h 294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622" h="294187">
                  <a:moveTo>
                    <a:pt x="95" y="138281"/>
                  </a:moveTo>
                  <a:cubicBezTo>
                    <a:pt x="-434" y="225593"/>
                    <a:pt x="-963" y="312906"/>
                    <a:pt x="63595" y="290681"/>
                  </a:cubicBezTo>
                  <a:cubicBezTo>
                    <a:pt x="128153" y="268456"/>
                    <a:pt x="325003" y="29273"/>
                    <a:pt x="387445" y="4931"/>
                  </a:cubicBezTo>
                  <a:cubicBezTo>
                    <a:pt x="449887" y="-19411"/>
                    <a:pt x="486928" y="49381"/>
                    <a:pt x="438245" y="144631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B11FD026-B291-485B-A71B-B9FB69D4EC25}"/>
                </a:ext>
              </a:extLst>
            </p:cNvPr>
            <p:cNvSpPr/>
            <p:nvPr/>
          </p:nvSpPr>
          <p:spPr>
            <a:xfrm>
              <a:off x="981967" y="4375028"/>
              <a:ext cx="345306" cy="145668"/>
            </a:xfrm>
            <a:custGeom>
              <a:avLst/>
              <a:gdLst>
                <a:gd name="connsiteX0" fmla="*/ 95 w 460622"/>
                <a:gd name="connsiteY0" fmla="*/ 138281 h 294187"/>
                <a:gd name="connsiteX1" fmla="*/ 63595 w 460622"/>
                <a:gd name="connsiteY1" fmla="*/ 290681 h 294187"/>
                <a:gd name="connsiteX2" fmla="*/ 387445 w 460622"/>
                <a:gd name="connsiteY2" fmla="*/ 4931 h 294187"/>
                <a:gd name="connsiteX3" fmla="*/ 438245 w 460622"/>
                <a:gd name="connsiteY3" fmla="*/ 144631 h 294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622" h="294187">
                  <a:moveTo>
                    <a:pt x="95" y="138281"/>
                  </a:moveTo>
                  <a:cubicBezTo>
                    <a:pt x="-434" y="225593"/>
                    <a:pt x="-963" y="312906"/>
                    <a:pt x="63595" y="290681"/>
                  </a:cubicBezTo>
                  <a:cubicBezTo>
                    <a:pt x="128153" y="268456"/>
                    <a:pt x="325003" y="29273"/>
                    <a:pt x="387445" y="4931"/>
                  </a:cubicBezTo>
                  <a:cubicBezTo>
                    <a:pt x="449887" y="-19411"/>
                    <a:pt x="486928" y="49381"/>
                    <a:pt x="438245" y="144631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0C027C8-BAD3-434B-A0EF-A079FC0DDC73}"/>
              </a:ext>
            </a:extLst>
          </p:cNvPr>
          <p:cNvGrpSpPr/>
          <p:nvPr/>
        </p:nvGrpSpPr>
        <p:grpSpPr>
          <a:xfrm>
            <a:off x="534955" y="4143622"/>
            <a:ext cx="3002280" cy="1457642"/>
            <a:chOff x="545569" y="3923642"/>
            <a:chExt cx="3002280" cy="1457642"/>
          </a:xfrm>
        </p:grpSpPr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7803999B-057B-47E4-AEF0-3FF26A5BD7D2}"/>
                </a:ext>
              </a:extLst>
            </p:cNvPr>
            <p:cNvCxnSpPr>
              <a:cxnSpLocks/>
            </p:cNvCxnSpPr>
            <p:nvPr/>
          </p:nvCxnSpPr>
          <p:spPr>
            <a:xfrm>
              <a:off x="545569" y="4914900"/>
              <a:ext cx="30022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109D82F0-6042-44CE-AEE2-BC617814BDC8}"/>
                </a:ext>
              </a:extLst>
            </p:cNvPr>
            <p:cNvCxnSpPr/>
            <p:nvPr/>
          </p:nvCxnSpPr>
          <p:spPr>
            <a:xfrm>
              <a:off x="1997247" y="4235826"/>
              <a:ext cx="0" cy="913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B42863AF-2B87-4E7B-8636-833DD095C4C4}"/>
                    </a:ext>
                  </a:extLst>
                </p:cNvPr>
                <p:cNvSpPr txBox="1"/>
                <p:nvPr/>
              </p:nvSpPr>
              <p:spPr>
                <a:xfrm>
                  <a:off x="2133897" y="5104285"/>
                  <a:ext cx="44114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B42863AF-2B87-4E7B-8636-833DD095C4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3897" y="5104285"/>
                  <a:ext cx="441146" cy="27699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F34F18B4-1C70-465C-ADE3-70883E361C47}"/>
                    </a:ext>
                  </a:extLst>
                </p:cNvPr>
                <p:cNvSpPr txBox="1"/>
                <p:nvPr/>
              </p:nvSpPr>
              <p:spPr>
                <a:xfrm>
                  <a:off x="1380494" y="5104285"/>
                  <a:ext cx="55656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F34F18B4-1C70-465C-ADE3-70883E361C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0494" y="5104285"/>
                  <a:ext cx="556563" cy="27699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73706C33-F8E9-4B39-B3FE-AB5ABD5B2F51}"/>
                    </a:ext>
                  </a:extLst>
                </p:cNvPr>
                <p:cNvSpPr txBox="1"/>
                <p:nvPr/>
              </p:nvSpPr>
              <p:spPr>
                <a:xfrm>
                  <a:off x="1738566" y="3923642"/>
                  <a:ext cx="62805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1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73706C33-F8E9-4B39-B3FE-AB5ABD5B2F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8566" y="3923642"/>
                  <a:ext cx="628057" cy="276999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B0C9D633-5553-4833-86B0-BA52D401DED6}"/>
                    </a:ext>
                  </a:extLst>
                </p:cNvPr>
                <p:cNvSpPr txBox="1"/>
                <p:nvPr/>
              </p:nvSpPr>
              <p:spPr>
                <a:xfrm>
                  <a:off x="1941964" y="4230212"/>
                  <a:ext cx="314637" cy="4062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2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B0C9D633-5553-4833-86B0-BA52D401DE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1964" y="4230212"/>
                  <a:ext cx="314637" cy="406201"/>
                </a:xfrm>
                <a:prstGeom prst="rect">
                  <a:avLst/>
                </a:prstGeom>
                <a:blipFill>
                  <a:blip r:embed="rId21"/>
                  <a:stretch>
                    <a:fillRect b="-44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7DEE572-3D39-4237-99FA-78A1EE9856AF}"/>
                </a:ext>
              </a:extLst>
            </p:cNvPr>
            <p:cNvSpPr/>
            <p:nvPr/>
          </p:nvSpPr>
          <p:spPr>
            <a:xfrm>
              <a:off x="1730305" y="4679153"/>
              <a:ext cx="540661" cy="2383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BBFCB7F-CBA2-4F24-BAAD-40BD51444E9D}"/>
                  </a:ext>
                </a:extLst>
              </p:cNvPr>
              <p:cNvSpPr txBox="1"/>
              <p:nvPr/>
            </p:nvSpPr>
            <p:spPr>
              <a:xfrm>
                <a:off x="581101" y="3619684"/>
                <a:ext cx="6378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观察信号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的频谱，要恢复原信号只需要低通滤波处理即可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BBFCB7F-CBA2-4F24-BAAD-40BD51444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01" y="3619684"/>
                <a:ext cx="6378669" cy="369332"/>
              </a:xfrm>
              <a:prstGeom prst="rect">
                <a:avLst/>
              </a:prstGeom>
              <a:blipFill>
                <a:blip r:embed="rId22"/>
                <a:stretch>
                  <a:fillRect l="-764" t="-11667" r="-9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17825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6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59D33BE-1231-4A53-B6C3-59AED80F4E44}"/>
              </a:ext>
            </a:extLst>
          </p:cNvPr>
          <p:cNvSpPr txBox="1"/>
          <p:nvPr/>
        </p:nvSpPr>
        <p:spPr>
          <a:xfrm>
            <a:off x="258244" y="3837462"/>
            <a:ext cx="2856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超外差接收机：</a:t>
            </a:r>
            <a:endParaRPr lang="en-US" altLang="zh-CN" dirty="0"/>
          </a:p>
          <a:p>
            <a:r>
              <a:rPr lang="zh-CN" altLang="en-US" dirty="0"/>
              <a:t>将高频信号频谱移动到固定的中频再处理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2D104E-E1A8-42C7-BCB6-2E024F0A3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933" y="3217162"/>
            <a:ext cx="6066667" cy="2819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D89685-700D-47BB-A701-2F7179416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107" y="474132"/>
            <a:ext cx="5666667" cy="2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7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6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59D33BE-1231-4A53-B6C3-59AED80F4E44}"/>
                  </a:ext>
                </a:extLst>
              </p:cNvPr>
              <p:cNvSpPr txBox="1"/>
              <p:nvPr/>
            </p:nvSpPr>
            <p:spPr>
              <a:xfrm>
                <a:off x="120749" y="1276282"/>
                <a:ext cx="3525788" cy="1338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（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）求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处理流程是</a:t>
                </a:r>
                <a:endParaRPr lang="en-US" altLang="zh-CN" dirty="0"/>
              </a:p>
              <a:p>
                <a:r>
                  <a:rPr lang="zh-CN" altLang="en-US" dirty="0"/>
                  <a:t>信号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经过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滤波</a:t>
                </a:r>
                <a:endParaRPr lang="en-US" altLang="zh-CN" dirty="0"/>
              </a:p>
              <a:p>
                <a:r>
                  <a:rPr lang="zh-CN" altLang="en-US" dirty="0"/>
                  <a:t>再与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⁡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dirty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dirty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相乘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59D33BE-1231-4A53-B6C3-59AED80F4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49" y="1276282"/>
                <a:ext cx="3525788" cy="1338059"/>
              </a:xfrm>
              <a:prstGeom prst="rect">
                <a:avLst/>
              </a:prstGeom>
              <a:blipFill>
                <a:blip r:embed="rId3"/>
                <a:stretch>
                  <a:fillRect l="-1557" t="-2727" b="-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BD0ABBB-14BE-495F-9B35-51C118403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612" y="313679"/>
            <a:ext cx="4523809" cy="3733333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7CE4F7F-99F1-429F-80DA-49B6E0B5B31C}"/>
              </a:ext>
            </a:extLst>
          </p:cNvPr>
          <p:cNvCxnSpPr/>
          <p:nvPr/>
        </p:nvCxnSpPr>
        <p:spPr>
          <a:xfrm>
            <a:off x="537308" y="4181475"/>
            <a:ext cx="0" cy="1600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E75FE9F-4170-4830-851E-854305BF3A8D}"/>
              </a:ext>
            </a:extLst>
          </p:cNvPr>
          <p:cNvCxnSpPr/>
          <p:nvPr/>
        </p:nvCxnSpPr>
        <p:spPr>
          <a:xfrm>
            <a:off x="295275" y="5543550"/>
            <a:ext cx="32385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A6C56B8-2905-442A-B990-8550EE499C3A}"/>
              </a:ext>
            </a:extLst>
          </p:cNvPr>
          <p:cNvCxnSpPr>
            <a:cxnSpLocks/>
          </p:cNvCxnSpPr>
          <p:nvPr/>
        </p:nvCxnSpPr>
        <p:spPr>
          <a:xfrm flipV="1">
            <a:off x="1981200" y="4953000"/>
            <a:ext cx="266700" cy="590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3102DA0-6ADE-4A5B-B007-EA0E8C0726B3}"/>
              </a:ext>
            </a:extLst>
          </p:cNvPr>
          <p:cNvCxnSpPr/>
          <p:nvPr/>
        </p:nvCxnSpPr>
        <p:spPr>
          <a:xfrm>
            <a:off x="2247900" y="4962525"/>
            <a:ext cx="0" cy="581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CEF1B96-39E2-489B-B175-7B45252C55BF}"/>
              </a:ext>
            </a:extLst>
          </p:cNvPr>
          <p:cNvCxnSpPr/>
          <p:nvPr/>
        </p:nvCxnSpPr>
        <p:spPr>
          <a:xfrm flipV="1">
            <a:off x="2247900" y="4953000"/>
            <a:ext cx="314325" cy="590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E6ACCE5-4D61-4E4D-994B-7558CE815F6C}"/>
              </a:ext>
            </a:extLst>
          </p:cNvPr>
          <p:cNvCxnSpPr/>
          <p:nvPr/>
        </p:nvCxnSpPr>
        <p:spPr>
          <a:xfrm>
            <a:off x="2562225" y="4962525"/>
            <a:ext cx="266700" cy="581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B59EBF5-4089-4C87-A836-64DB8FD44573}"/>
              </a:ext>
            </a:extLst>
          </p:cNvPr>
          <p:cNvCxnSpPr/>
          <p:nvPr/>
        </p:nvCxnSpPr>
        <p:spPr>
          <a:xfrm flipV="1">
            <a:off x="2828925" y="4962525"/>
            <a:ext cx="0" cy="581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23F0005-489E-468F-8561-F12EADB55E18}"/>
              </a:ext>
            </a:extLst>
          </p:cNvPr>
          <p:cNvCxnSpPr/>
          <p:nvPr/>
        </p:nvCxnSpPr>
        <p:spPr>
          <a:xfrm>
            <a:off x="2828925" y="4962525"/>
            <a:ext cx="276225" cy="581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06D5288-DF2D-48F9-914A-7A53CB625E1F}"/>
              </a:ext>
            </a:extLst>
          </p:cNvPr>
          <p:cNvSpPr txBox="1"/>
          <p:nvPr/>
        </p:nvSpPr>
        <p:spPr>
          <a:xfrm>
            <a:off x="885716" y="403748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滤波后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B123A2C-D980-4E3F-BB41-5BE3552A950D}"/>
                  </a:ext>
                </a:extLst>
              </p:cNvPr>
              <p:cNvSpPr/>
              <p:nvPr/>
            </p:nvSpPr>
            <p:spPr>
              <a:xfrm>
                <a:off x="2345788" y="5521523"/>
                <a:ext cx="364459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05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sz="105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B123A2C-D980-4E3F-BB41-5BE3552A95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788" y="5521523"/>
                <a:ext cx="364459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36E0D031-C358-4B4E-9972-80EADB09D84E}"/>
                  </a:ext>
                </a:extLst>
              </p:cNvPr>
              <p:cNvSpPr/>
              <p:nvPr/>
            </p:nvSpPr>
            <p:spPr>
              <a:xfrm>
                <a:off x="2558250" y="5837336"/>
                <a:ext cx="770147" cy="530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05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05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05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CN" altLang="en-US" sz="1050" i="1" dirty="0">
                  <a:latin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36E0D031-C358-4B4E-9972-80EADB09D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0" y="5837336"/>
                <a:ext cx="770147" cy="5309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39D5DA31-1242-42F6-8DDE-03CF508D45A5}"/>
                  </a:ext>
                </a:extLst>
              </p:cNvPr>
              <p:cNvSpPr/>
              <p:nvPr/>
            </p:nvSpPr>
            <p:spPr>
              <a:xfrm>
                <a:off x="3252871" y="5829300"/>
                <a:ext cx="748603" cy="530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05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05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05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sz="1050" i="1" dirty="0">
                  <a:latin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39D5DA31-1242-42F6-8DDE-03CF508D45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871" y="5829300"/>
                <a:ext cx="748603" cy="5309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435F6D8-9BD8-4FD9-BD9D-2AA341CA6226}"/>
              </a:ext>
            </a:extLst>
          </p:cNvPr>
          <p:cNvCxnSpPr>
            <a:stCxn id="27" idx="0"/>
          </p:cNvCxnSpPr>
          <p:nvPr/>
        </p:nvCxnSpPr>
        <p:spPr>
          <a:xfrm flipH="1" flipV="1">
            <a:off x="2828926" y="5543550"/>
            <a:ext cx="114398" cy="293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E1BA364-3046-4845-82B8-EEB7C8A5F53B}"/>
              </a:ext>
            </a:extLst>
          </p:cNvPr>
          <p:cNvCxnSpPr>
            <a:stCxn id="29" idx="0"/>
          </p:cNvCxnSpPr>
          <p:nvPr/>
        </p:nvCxnSpPr>
        <p:spPr>
          <a:xfrm flipH="1" flipV="1">
            <a:off x="3105151" y="5543550"/>
            <a:ext cx="522022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D15711E-43BA-42BD-BCA6-1BAD0E04B325}"/>
              </a:ext>
            </a:extLst>
          </p:cNvPr>
          <p:cNvCxnSpPr/>
          <p:nvPr/>
        </p:nvCxnSpPr>
        <p:spPr>
          <a:xfrm>
            <a:off x="537308" y="496252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7D46E65-C01B-467A-883A-E3FC518EA934}"/>
              </a:ext>
            </a:extLst>
          </p:cNvPr>
          <p:cNvCxnSpPr>
            <a:cxnSpLocks/>
          </p:cNvCxnSpPr>
          <p:nvPr/>
        </p:nvCxnSpPr>
        <p:spPr>
          <a:xfrm flipH="1">
            <a:off x="2149672" y="4952999"/>
            <a:ext cx="8173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CD81077-521D-4783-9D98-1B89728D8282}"/>
                  </a:ext>
                </a:extLst>
              </p:cNvPr>
              <p:cNvSpPr txBox="1"/>
              <p:nvPr/>
            </p:nvSpPr>
            <p:spPr>
              <a:xfrm>
                <a:off x="1883643" y="4530209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CD81077-521D-4783-9D98-1B89728D8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643" y="4530209"/>
                <a:ext cx="40645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2063C7FF-6C14-4B3E-AB50-A02354471A0A}"/>
              </a:ext>
            </a:extLst>
          </p:cNvPr>
          <p:cNvCxnSpPr/>
          <p:nvPr/>
        </p:nvCxnSpPr>
        <p:spPr>
          <a:xfrm>
            <a:off x="4780012" y="4144864"/>
            <a:ext cx="0" cy="1600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00C77CB-B897-4BA0-A51D-E71057B3D473}"/>
              </a:ext>
            </a:extLst>
          </p:cNvPr>
          <p:cNvCxnSpPr>
            <a:cxnSpLocks/>
          </p:cNvCxnSpPr>
          <p:nvPr/>
        </p:nvCxnSpPr>
        <p:spPr>
          <a:xfrm>
            <a:off x="4537979" y="5506939"/>
            <a:ext cx="40466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27A8E3A2-B58A-46E0-8661-54A148C70A9A}"/>
              </a:ext>
            </a:extLst>
          </p:cNvPr>
          <p:cNvCxnSpPr>
            <a:cxnSpLocks/>
          </p:cNvCxnSpPr>
          <p:nvPr/>
        </p:nvCxnSpPr>
        <p:spPr>
          <a:xfrm flipV="1">
            <a:off x="6785879" y="4916389"/>
            <a:ext cx="266700" cy="590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10AE69CF-540A-4EC1-A062-E46E3164692D}"/>
              </a:ext>
            </a:extLst>
          </p:cNvPr>
          <p:cNvCxnSpPr/>
          <p:nvPr/>
        </p:nvCxnSpPr>
        <p:spPr>
          <a:xfrm>
            <a:off x="7052579" y="4925914"/>
            <a:ext cx="0" cy="581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517E5A5F-1D94-49AC-B677-B6DD0407CF9B}"/>
              </a:ext>
            </a:extLst>
          </p:cNvPr>
          <p:cNvCxnSpPr/>
          <p:nvPr/>
        </p:nvCxnSpPr>
        <p:spPr>
          <a:xfrm flipV="1">
            <a:off x="7052579" y="4916389"/>
            <a:ext cx="314325" cy="590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6ED0973-98FA-4936-BC05-8616C1602B3F}"/>
              </a:ext>
            </a:extLst>
          </p:cNvPr>
          <p:cNvCxnSpPr/>
          <p:nvPr/>
        </p:nvCxnSpPr>
        <p:spPr>
          <a:xfrm>
            <a:off x="7366904" y="4925914"/>
            <a:ext cx="266700" cy="581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602B164D-CFA0-47C0-B520-9AA8FAB64ACD}"/>
              </a:ext>
            </a:extLst>
          </p:cNvPr>
          <p:cNvCxnSpPr/>
          <p:nvPr/>
        </p:nvCxnSpPr>
        <p:spPr>
          <a:xfrm flipV="1">
            <a:off x="7633604" y="4925914"/>
            <a:ext cx="0" cy="581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5FA37083-FE8C-4B46-836B-25507D9296AD}"/>
              </a:ext>
            </a:extLst>
          </p:cNvPr>
          <p:cNvCxnSpPr/>
          <p:nvPr/>
        </p:nvCxnSpPr>
        <p:spPr>
          <a:xfrm>
            <a:off x="7633604" y="4925914"/>
            <a:ext cx="276225" cy="581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0E16AB80-BD6D-426E-BD62-F9862AA8BACD}"/>
              </a:ext>
            </a:extLst>
          </p:cNvPr>
          <p:cNvSpPr txBox="1"/>
          <p:nvPr/>
        </p:nvSpPr>
        <p:spPr>
          <a:xfrm>
            <a:off x="5128420" y="40008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相乘后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ACA485B-9152-455F-8948-FD21F5EB5A02}"/>
                  </a:ext>
                </a:extLst>
              </p:cNvPr>
              <p:cNvSpPr/>
              <p:nvPr/>
            </p:nvSpPr>
            <p:spPr>
              <a:xfrm>
                <a:off x="6990968" y="5488315"/>
                <a:ext cx="757836" cy="266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105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05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05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CN" altLang="en-US" sz="105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ACA485B-9152-455F-8948-FD21F5EB5A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968" y="5488315"/>
                <a:ext cx="757836" cy="266933"/>
              </a:xfrm>
              <a:prstGeom prst="rect">
                <a:avLst/>
              </a:prstGeom>
              <a:blipFill>
                <a:blip r:embed="rId9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8A6AF7DD-CBF6-4260-A62B-F406E21F98D2}"/>
                  </a:ext>
                </a:extLst>
              </p:cNvPr>
              <p:cNvSpPr/>
              <p:nvPr/>
            </p:nvSpPr>
            <p:spPr>
              <a:xfrm>
                <a:off x="7362929" y="5800725"/>
                <a:ext cx="1130309" cy="428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105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05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05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05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05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CN" altLang="en-US" sz="1050" i="1" dirty="0">
                  <a:latin typeface="Cambria Math" panose="02040503050406030204" pitchFamily="18" charset="0"/>
                </a:endParaRPr>
              </a:p>
              <a:p>
                <a:endParaRPr lang="zh-CN" altLang="en-US" sz="105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8A6AF7DD-CBF6-4260-A62B-F406E21F9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929" y="5800725"/>
                <a:ext cx="1130309" cy="4285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44351EE4-3CDA-482C-8C8C-839E7A5DA51C}"/>
                  </a:ext>
                </a:extLst>
              </p:cNvPr>
              <p:cNvSpPr/>
              <p:nvPr/>
            </p:nvSpPr>
            <p:spPr>
              <a:xfrm>
                <a:off x="8170973" y="5963782"/>
                <a:ext cx="1090748" cy="543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105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05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05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05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05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05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sz="1050" i="1" dirty="0">
                  <a:latin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44351EE4-3CDA-482C-8C8C-839E7A5DA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973" y="5963782"/>
                <a:ext cx="1090748" cy="543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98098F80-A82A-4DB7-B856-A1EE8785EBB7}"/>
              </a:ext>
            </a:extLst>
          </p:cNvPr>
          <p:cNvCxnSpPr>
            <a:stCxn id="50" idx="0"/>
          </p:cNvCxnSpPr>
          <p:nvPr/>
        </p:nvCxnSpPr>
        <p:spPr>
          <a:xfrm flipH="1" flipV="1">
            <a:off x="7633606" y="5506939"/>
            <a:ext cx="294478" cy="293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06B4360F-305C-4F33-917E-4FAB84A95213}"/>
              </a:ext>
            </a:extLst>
          </p:cNvPr>
          <p:cNvCxnSpPr>
            <a:cxnSpLocks/>
            <a:stCxn id="51" idx="0"/>
          </p:cNvCxnSpPr>
          <p:nvPr/>
        </p:nvCxnSpPr>
        <p:spPr>
          <a:xfrm flipH="1" flipV="1">
            <a:off x="7909802" y="5521523"/>
            <a:ext cx="806545" cy="442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ED93BCB7-2E36-4705-A300-02EB108497CF}"/>
              </a:ext>
            </a:extLst>
          </p:cNvPr>
          <p:cNvCxnSpPr/>
          <p:nvPr/>
        </p:nvCxnSpPr>
        <p:spPr>
          <a:xfrm>
            <a:off x="4780012" y="492591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47FEE0BA-92AC-4093-8D77-90F1CBD9ED98}"/>
              </a:ext>
            </a:extLst>
          </p:cNvPr>
          <p:cNvCxnSpPr>
            <a:cxnSpLocks/>
          </p:cNvCxnSpPr>
          <p:nvPr/>
        </p:nvCxnSpPr>
        <p:spPr>
          <a:xfrm flipH="1">
            <a:off x="6954351" y="4916388"/>
            <a:ext cx="8173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A65C3B65-3D72-4297-AE06-C719DA9EB2E9}"/>
                  </a:ext>
                </a:extLst>
              </p:cNvPr>
              <p:cNvSpPr txBox="1"/>
              <p:nvPr/>
            </p:nvSpPr>
            <p:spPr>
              <a:xfrm>
                <a:off x="6591343" y="4312138"/>
                <a:ext cx="406457" cy="6093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A65C3B65-3D72-4297-AE06-C719DA9EB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343" y="4312138"/>
                <a:ext cx="406457" cy="60933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9CB44313-0BB2-48DB-AF4D-70674AD82224}"/>
              </a:ext>
            </a:extLst>
          </p:cNvPr>
          <p:cNvCxnSpPr>
            <a:cxnSpLocks/>
          </p:cNvCxnSpPr>
          <p:nvPr/>
        </p:nvCxnSpPr>
        <p:spPr>
          <a:xfrm flipV="1">
            <a:off x="5282765" y="4906863"/>
            <a:ext cx="266700" cy="590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5C21CCD8-698E-4750-B2C5-674E642A4915}"/>
              </a:ext>
            </a:extLst>
          </p:cNvPr>
          <p:cNvCxnSpPr/>
          <p:nvPr/>
        </p:nvCxnSpPr>
        <p:spPr>
          <a:xfrm>
            <a:off x="5549465" y="4916388"/>
            <a:ext cx="0" cy="581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416E276D-6B55-4600-9875-1F5A38854A2B}"/>
              </a:ext>
            </a:extLst>
          </p:cNvPr>
          <p:cNvCxnSpPr/>
          <p:nvPr/>
        </p:nvCxnSpPr>
        <p:spPr>
          <a:xfrm flipV="1">
            <a:off x="5549465" y="4906863"/>
            <a:ext cx="314325" cy="590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4CC5E643-8715-4FFD-A833-D17BB7D0D219}"/>
              </a:ext>
            </a:extLst>
          </p:cNvPr>
          <p:cNvCxnSpPr/>
          <p:nvPr/>
        </p:nvCxnSpPr>
        <p:spPr>
          <a:xfrm>
            <a:off x="5863790" y="4916388"/>
            <a:ext cx="266700" cy="581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C5E84E71-5EB9-43B3-8A09-96FC4887183D}"/>
              </a:ext>
            </a:extLst>
          </p:cNvPr>
          <p:cNvCxnSpPr/>
          <p:nvPr/>
        </p:nvCxnSpPr>
        <p:spPr>
          <a:xfrm flipV="1">
            <a:off x="6130490" y="4916388"/>
            <a:ext cx="0" cy="581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5EB4F7C8-05AE-4CE6-ABD4-C8790B8418C6}"/>
              </a:ext>
            </a:extLst>
          </p:cNvPr>
          <p:cNvCxnSpPr/>
          <p:nvPr/>
        </p:nvCxnSpPr>
        <p:spPr>
          <a:xfrm>
            <a:off x="6130490" y="4916388"/>
            <a:ext cx="276225" cy="581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DFE0064A-0B8D-4B16-944B-612D7FFE7CDB}"/>
              </a:ext>
            </a:extLst>
          </p:cNvPr>
          <p:cNvCxnSpPr>
            <a:cxnSpLocks/>
          </p:cNvCxnSpPr>
          <p:nvPr/>
        </p:nvCxnSpPr>
        <p:spPr>
          <a:xfrm flipH="1">
            <a:off x="5451237" y="4906862"/>
            <a:ext cx="8173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216DE084-22B5-411C-A80D-931BFCC056EB}"/>
                  </a:ext>
                </a:extLst>
              </p:cNvPr>
              <p:cNvSpPr txBox="1"/>
              <p:nvPr/>
            </p:nvSpPr>
            <p:spPr>
              <a:xfrm>
                <a:off x="5066505" y="4370208"/>
                <a:ext cx="406457" cy="6093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216DE084-22B5-411C-A80D-931BFCC05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505" y="4370208"/>
                <a:ext cx="406457" cy="60933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C467E8BF-F1EF-4155-BAE8-5100CDFC1380}"/>
                  </a:ext>
                </a:extLst>
              </p:cNvPr>
              <p:cNvSpPr/>
              <p:nvPr/>
            </p:nvSpPr>
            <p:spPr>
              <a:xfrm>
                <a:off x="5684146" y="5515014"/>
                <a:ext cx="370678" cy="266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05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05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CN" altLang="en-US" sz="105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C467E8BF-F1EF-4155-BAE8-5100CDFC13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146" y="5515014"/>
                <a:ext cx="370678" cy="266933"/>
              </a:xfrm>
              <a:prstGeom prst="rect">
                <a:avLst/>
              </a:prstGeom>
              <a:blipFill>
                <a:blip r:embed="rId1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C37F663D-A153-43B8-B8A5-48ED9F99A34C}"/>
                  </a:ext>
                </a:extLst>
              </p:cNvPr>
              <p:cNvSpPr/>
              <p:nvPr/>
            </p:nvSpPr>
            <p:spPr>
              <a:xfrm>
                <a:off x="5855194" y="5837333"/>
                <a:ext cx="946349" cy="428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05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05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05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05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CN" altLang="en-US" sz="1050" i="1" dirty="0">
                  <a:latin typeface="Cambria Math" panose="02040503050406030204" pitchFamily="18" charset="0"/>
                </a:endParaRPr>
              </a:p>
              <a:p>
                <a:endParaRPr lang="zh-CN" altLang="en-US" sz="105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C37F663D-A153-43B8-B8A5-48ED9F99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194" y="5837333"/>
                <a:ext cx="946349" cy="42851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77866D81-2FE7-44EF-BE72-7A555111E622}"/>
                  </a:ext>
                </a:extLst>
              </p:cNvPr>
              <p:cNvSpPr/>
              <p:nvPr/>
            </p:nvSpPr>
            <p:spPr>
              <a:xfrm>
                <a:off x="6491872" y="5836416"/>
                <a:ext cx="916213" cy="543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05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05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05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05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05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sz="1050" i="1" dirty="0">
                  <a:latin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77866D81-2FE7-44EF-BE72-7A555111E6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872" y="5836416"/>
                <a:ext cx="916213" cy="5439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243F65B7-9933-47D6-A245-1C82EE88E8CB}"/>
              </a:ext>
            </a:extLst>
          </p:cNvPr>
          <p:cNvCxnSpPr>
            <a:cxnSpLocks/>
            <a:stCxn id="85" idx="0"/>
          </p:cNvCxnSpPr>
          <p:nvPr/>
        </p:nvCxnSpPr>
        <p:spPr>
          <a:xfrm flipH="1" flipV="1">
            <a:off x="6130490" y="5521523"/>
            <a:ext cx="197879" cy="315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7778E85A-2A54-4C2F-8E75-92A4BB0CA79E}"/>
              </a:ext>
            </a:extLst>
          </p:cNvPr>
          <p:cNvCxnSpPr>
            <a:cxnSpLocks/>
          </p:cNvCxnSpPr>
          <p:nvPr/>
        </p:nvCxnSpPr>
        <p:spPr>
          <a:xfrm flipH="1" flipV="1">
            <a:off x="6387500" y="5534020"/>
            <a:ext cx="498608" cy="295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2900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6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59D33BE-1231-4A53-B6C3-59AED80F4E44}"/>
                  </a:ext>
                </a:extLst>
              </p:cNvPr>
              <p:cNvSpPr txBox="1"/>
              <p:nvPr/>
            </p:nvSpPr>
            <p:spPr>
              <a:xfrm>
                <a:off x="126866" y="2507323"/>
                <a:ext cx="3525788" cy="3183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（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）要保证信号不失真，有效信号部分不能有混叠，因此有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/>
                <a:endParaRPr lang="en-US" altLang="zh-CN" dirty="0"/>
              </a:p>
              <a:p>
                <a:pPr/>
                <a:r>
                  <a:rPr lang="zh-CN" altLang="en-US" dirty="0"/>
                  <a:t>同时，在频率为负的轴上的情况也要考虑，此时若要求无混叠，需要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dirty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59D33BE-1231-4A53-B6C3-59AED80F4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66" y="2507323"/>
                <a:ext cx="3525788" cy="3183949"/>
              </a:xfrm>
              <a:prstGeom prst="rect">
                <a:avLst/>
              </a:prstGeom>
              <a:blipFill>
                <a:blip r:embed="rId3"/>
                <a:stretch>
                  <a:fillRect l="-1557" t="-1147" r="-13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82472CC2-42F3-4F56-BAC5-2F1F81199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955" y="843018"/>
            <a:ext cx="5238095" cy="914286"/>
          </a:xfrm>
          <a:prstGeom prst="rect">
            <a:avLst/>
          </a:pr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1F711560-AF4B-4466-B095-41B1328AF5F6}"/>
              </a:ext>
            </a:extLst>
          </p:cNvPr>
          <p:cNvGrpSpPr/>
          <p:nvPr/>
        </p:nvGrpSpPr>
        <p:grpSpPr>
          <a:xfrm>
            <a:off x="4165341" y="3908184"/>
            <a:ext cx="4046633" cy="2575489"/>
            <a:chOff x="4537979" y="3769167"/>
            <a:chExt cx="4046633" cy="257548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23B894BD-5B13-4D10-B93D-4A3D9B4EF261}"/>
                    </a:ext>
                  </a:extLst>
                </p:cNvPr>
                <p:cNvSpPr/>
                <p:nvPr/>
              </p:nvSpPr>
              <p:spPr>
                <a:xfrm>
                  <a:off x="5939045" y="5800725"/>
                  <a:ext cx="878510" cy="543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05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05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CN" sz="105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05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050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zh-CN" altLang="en-US" sz="1050" i="1" dirty="0">
                    <a:latin typeface="Cambria Math" panose="02040503050406030204" pitchFamily="18" charset="0"/>
                  </a:endParaRPr>
                </a:p>
                <a:p>
                  <a:endParaRPr lang="zh-CN" altLang="en-US" dirty="0"/>
                </a:p>
              </p:txBody>
            </p:sp>
          </mc:Choice>
          <mc:Fallback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23B894BD-5B13-4D10-B93D-4A3D9B4EF2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9045" y="5800725"/>
                  <a:ext cx="878510" cy="5439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81394AE1-1DD0-464F-ABF8-57B8886706F8}"/>
                </a:ext>
              </a:extLst>
            </p:cNvPr>
            <p:cNvGrpSpPr/>
            <p:nvPr/>
          </p:nvGrpSpPr>
          <p:grpSpPr>
            <a:xfrm>
              <a:off x="4537979" y="3769167"/>
              <a:ext cx="4046633" cy="2472813"/>
              <a:chOff x="4537979" y="3769167"/>
              <a:chExt cx="4046633" cy="2472813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F1717D14-F572-414B-B3D6-F527A639229A}"/>
                  </a:ext>
                </a:extLst>
              </p:cNvPr>
              <p:cNvGrpSpPr/>
              <p:nvPr/>
            </p:nvGrpSpPr>
            <p:grpSpPr>
              <a:xfrm>
                <a:off x="4537979" y="4144864"/>
                <a:ext cx="4046633" cy="2097116"/>
                <a:chOff x="4537979" y="4144864"/>
                <a:chExt cx="4046633" cy="2097116"/>
              </a:xfrm>
            </p:grpSpPr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06A0B317-532A-42CB-BF25-29449F92E12F}"/>
                    </a:ext>
                  </a:extLst>
                </p:cNvPr>
                <p:cNvCxnSpPr/>
                <p:nvPr/>
              </p:nvCxnSpPr>
              <p:spPr>
                <a:xfrm>
                  <a:off x="6636804" y="4144864"/>
                  <a:ext cx="0" cy="16002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4237AB10-73FD-45EE-A36E-D550DFCC46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37979" y="5506939"/>
                  <a:ext cx="4046633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C7401E04-9218-4482-9E3D-703935023A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5879" y="4916389"/>
                  <a:ext cx="266700" cy="59055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>
                  <a:extLst>
                    <a:ext uri="{FF2B5EF4-FFF2-40B4-BE49-F238E27FC236}">
                      <a16:creationId xmlns:a16="http://schemas.microsoft.com/office/drawing/2014/main" id="{F3463CFB-D278-410D-9DCB-BDCFD8950491}"/>
                    </a:ext>
                  </a:extLst>
                </p:cNvPr>
                <p:cNvCxnSpPr/>
                <p:nvPr/>
              </p:nvCxnSpPr>
              <p:spPr>
                <a:xfrm>
                  <a:off x="7052579" y="4925914"/>
                  <a:ext cx="0" cy="58102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>
                  <a:extLst>
                    <a:ext uri="{FF2B5EF4-FFF2-40B4-BE49-F238E27FC236}">
                      <a16:creationId xmlns:a16="http://schemas.microsoft.com/office/drawing/2014/main" id="{A70C7A13-B678-4309-9BCB-7854170CA5EA}"/>
                    </a:ext>
                  </a:extLst>
                </p:cNvPr>
                <p:cNvCxnSpPr/>
                <p:nvPr/>
              </p:nvCxnSpPr>
              <p:spPr>
                <a:xfrm flipV="1">
                  <a:off x="7052579" y="4916389"/>
                  <a:ext cx="314325" cy="59055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2C66852E-84A5-40F9-B857-093A2A2C3829}"/>
                    </a:ext>
                  </a:extLst>
                </p:cNvPr>
                <p:cNvCxnSpPr/>
                <p:nvPr/>
              </p:nvCxnSpPr>
              <p:spPr>
                <a:xfrm>
                  <a:off x="7366904" y="4925914"/>
                  <a:ext cx="266700" cy="58102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D2EE436D-012D-4DA0-9A81-B0AC780B1097}"/>
                    </a:ext>
                  </a:extLst>
                </p:cNvPr>
                <p:cNvCxnSpPr/>
                <p:nvPr/>
              </p:nvCxnSpPr>
              <p:spPr>
                <a:xfrm flipV="1">
                  <a:off x="7633604" y="4925914"/>
                  <a:ext cx="0" cy="58102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1CCFDBD4-0417-4EB0-99FD-CB7192CBDCFD}"/>
                    </a:ext>
                  </a:extLst>
                </p:cNvPr>
                <p:cNvCxnSpPr/>
                <p:nvPr/>
              </p:nvCxnSpPr>
              <p:spPr>
                <a:xfrm>
                  <a:off x="7633604" y="4925914"/>
                  <a:ext cx="276225" cy="58102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9" name="矩形 68">
                      <a:extLst>
                        <a:ext uri="{FF2B5EF4-FFF2-40B4-BE49-F238E27FC236}">
                          <a16:creationId xmlns:a16="http://schemas.microsoft.com/office/drawing/2014/main" id="{B7328768-7647-43A1-BB3C-C7BC9EAD92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828" y="5510314"/>
                      <a:ext cx="370679" cy="266933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05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1050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05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>
                <p:sp>
                  <p:nvSpPr>
                    <p:cNvPr id="69" name="矩形 68">
                      <a:extLst>
                        <a:ext uri="{FF2B5EF4-FFF2-40B4-BE49-F238E27FC236}">
                          <a16:creationId xmlns:a16="http://schemas.microsoft.com/office/drawing/2014/main" id="{B7328768-7647-43A1-BB3C-C7BC9EAD92A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74828" y="5510314"/>
                      <a:ext cx="370679" cy="266933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227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0" name="矩形 69">
                      <a:extLst>
                        <a:ext uri="{FF2B5EF4-FFF2-40B4-BE49-F238E27FC236}">
                          <a16:creationId xmlns:a16="http://schemas.microsoft.com/office/drawing/2014/main" id="{5EDEBBC8-AD1F-4B1F-9355-F8E4875B0C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3786" y="5813465"/>
                      <a:ext cx="751231" cy="42851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05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05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105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altLang="zh-CN" sz="105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05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1050" b="0" i="1" dirty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050" i="1" dirty="0">
                        <a:latin typeface="Cambria Math" panose="02040503050406030204" pitchFamily="18" charset="0"/>
                      </a:endParaRPr>
                    </a:p>
                    <a:p>
                      <a:endParaRPr lang="zh-CN" altLang="en-US" sz="105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>
                <p:sp>
                  <p:nvSpPr>
                    <p:cNvPr id="70" name="矩形 69">
                      <a:extLst>
                        <a:ext uri="{FF2B5EF4-FFF2-40B4-BE49-F238E27FC236}">
                          <a16:creationId xmlns:a16="http://schemas.microsoft.com/office/drawing/2014/main" id="{5EDEBBC8-AD1F-4B1F-9355-F8E4875B0C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3786" y="5813465"/>
                      <a:ext cx="751231" cy="42851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99DFEABF-13B2-4ECC-99D6-6A459F845C5A}"/>
                    </a:ext>
                  </a:extLst>
                </p:cNvPr>
                <p:cNvCxnSpPr/>
                <p:nvPr/>
              </p:nvCxnSpPr>
              <p:spPr>
                <a:xfrm>
                  <a:off x="4780012" y="4925914"/>
                  <a:ext cx="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>
                  <a:extLst>
                    <a:ext uri="{FF2B5EF4-FFF2-40B4-BE49-F238E27FC236}">
                      <a16:creationId xmlns:a16="http://schemas.microsoft.com/office/drawing/2014/main" id="{2A7335CD-F983-4062-985D-CA8A8CCEBE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54351" y="4916388"/>
                  <a:ext cx="817365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文本框 88">
                      <a:extLst>
                        <a:ext uri="{FF2B5EF4-FFF2-40B4-BE49-F238E27FC236}">
                          <a16:creationId xmlns:a16="http://schemas.microsoft.com/office/drawing/2014/main" id="{15D01708-DD1E-4EAC-A860-7837A12F4C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91343" y="4312138"/>
                      <a:ext cx="406457" cy="60933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56" name="文本框 55">
                      <a:extLst>
                        <a:ext uri="{FF2B5EF4-FFF2-40B4-BE49-F238E27FC236}">
                          <a16:creationId xmlns:a16="http://schemas.microsoft.com/office/drawing/2014/main" id="{A65C3B65-3D72-4297-AE06-C719DA9EB2E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91343" y="4312138"/>
                      <a:ext cx="406457" cy="609334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0" name="直接连接符 89">
                  <a:extLst>
                    <a:ext uri="{FF2B5EF4-FFF2-40B4-BE49-F238E27FC236}">
                      <a16:creationId xmlns:a16="http://schemas.microsoft.com/office/drawing/2014/main" id="{8A1B1B4A-57EC-478B-924A-1417D35F0E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2765" y="4906863"/>
                  <a:ext cx="266700" cy="59055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>
                  <a:extLst>
                    <a:ext uri="{FF2B5EF4-FFF2-40B4-BE49-F238E27FC236}">
                      <a16:creationId xmlns:a16="http://schemas.microsoft.com/office/drawing/2014/main" id="{BEB11E14-14BC-497B-A437-163ACBE32B18}"/>
                    </a:ext>
                  </a:extLst>
                </p:cNvPr>
                <p:cNvCxnSpPr/>
                <p:nvPr/>
              </p:nvCxnSpPr>
              <p:spPr>
                <a:xfrm>
                  <a:off x="5549465" y="4916388"/>
                  <a:ext cx="0" cy="58102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91">
                  <a:extLst>
                    <a:ext uri="{FF2B5EF4-FFF2-40B4-BE49-F238E27FC236}">
                      <a16:creationId xmlns:a16="http://schemas.microsoft.com/office/drawing/2014/main" id="{BBC21A7C-5A18-4402-B626-13915BBEEF6B}"/>
                    </a:ext>
                  </a:extLst>
                </p:cNvPr>
                <p:cNvCxnSpPr/>
                <p:nvPr/>
              </p:nvCxnSpPr>
              <p:spPr>
                <a:xfrm flipV="1">
                  <a:off x="5549465" y="4906863"/>
                  <a:ext cx="314325" cy="59055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92">
                  <a:extLst>
                    <a:ext uri="{FF2B5EF4-FFF2-40B4-BE49-F238E27FC236}">
                      <a16:creationId xmlns:a16="http://schemas.microsoft.com/office/drawing/2014/main" id="{2B6CF8CA-C15C-461A-9C07-D5994F6F5B99}"/>
                    </a:ext>
                  </a:extLst>
                </p:cNvPr>
                <p:cNvCxnSpPr/>
                <p:nvPr/>
              </p:nvCxnSpPr>
              <p:spPr>
                <a:xfrm>
                  <a:off x="5863790" y="4916388"/>
                  <a:ext cx="266700" cy="58102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>
                  <a:extLst>
                    <a:ext uri="{FF2B5EF4-FFF2-40B4-BE49-F238E27FC236}">
                      <a16:creationId xmlns:a16="http://schemas.microsoft.com/office/drawing/2014/main" id="{629C64E5-50F8-4F7F-B287-81FD862198E6}"/>
                    </a:ext>
                  </a:extLst>
                </p:cNvPr>
                <p:cNvCxnSpPr/>
                <p:nvPr/>
              </p:nvCxnSpPr>
              <p:spPr>
                <a:xfrm flipV="1">
                  <a:off x="6130490" y="4916388"/>
                  <a:ext cx="0" cy="58102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17F5A492-836F-4F6E-B672-9E7487E067CF}"/>
                    </a:ext>
                  </a:extLst>
                </p:cNvPr>
                <p:cNvCxnSpPr/>
                <p:nvPr/>
              </p:nvCxnSpPr>
              <p:spPr>
                <a:xfrm>
                  <a:off x="6130490" y="4916388"/>
                  <a:ext cx="276225" cy="58102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A83F35D4-B761-4DF5-82A6-5D5F14FA7F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51237" y="4906862"/>
                  <a:ext cx="817365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7" name="文本框 96">
                      <a:extLst>
                        <a:ext uri="{FF2B5EF4-FFF2-40B4-BE49-F238E27FC236}">
                          <a16:creationId xmlns:a16="http://schemas.microsoft.com/office/drawing/2014/main" id="{D22A020B-325B-4E5D-BD0C-3BFC266B3A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66505" y="4370208"/>
                      <a:ext cx="406457" cy="60933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83" name="文本框 82">
                      <a:extLst>
                        <a:ext uri="{FF2B5EF4-FFF2-40B4-BE49-F238E27FC236}">
                          <a16:creationId xmlns:a16="http://schemas.microsoft.com/office/drawing/2014/main" id="{216DE084-22B5-411C-A80D-931BFCC056E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66505" y="4370208"/>
                      <a:ext cx="406457" cy="609334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8" name="矩形 97">
                      <a:extLst>
                        <a:ext uri="{FF2B5EF4-FFF2-40B4-BE49-F238E27FC236}">
                          <a16:creationId xmlns:a16="http://schemas.microsoft.com/office/drawing/2014/main" id="{DA8D5D8B-8D1A-4386-8C97-9A504C39CB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38789" y="5515013"/>
                      <a:ext cx="471668" cy="266933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05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05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1050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05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>
                <p:sp>
                  <p:nvSpPr>
                    <p:cNvPr id="98" name="矩形 97">
                      <a:extLst>
                        <a:ext uri="{FF2B5EF4-FFF2-40B4-BE49-F238E27FC236}">
                          <a16:creationId xmlns:a16="http://schemas.microsoft.com/office/drawing/2014/main" id="{DA8D5D8B-8D1A-4386-8C97-9A504C39CB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38789" y="5515013"/>
                      <a:ext cx="471668" cy="266933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227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00" name="直接箭头连接符 99">
                  <a:extLst>
                    <a:ext uri="{FF2B5EF4-FFF2-40B4-BE49-F238E27FC236}">
                      <a16:creationId xmlns:a16="http://schemas.microsoft.com/office/drawing/2014/main" id="{7F8332E9-61A7-4D3C-8749-7CB26A99E013}"/>
                    </a:ext>
                  </a:extLst>
                </p:cNvPr>
                <p:cNvCxnSpPr>
                  <a:cxnSpLocks/>
                  <a:stCxn id="57" idx="0"/>
                </p:cNvCxnSpPr>
                <p:nvPr/>
              </p:nvCxnSpPr>
              <p:spPr>
                <a:xfrm flipV="1">
                  <a:off x="6378300" y="5534021"/>
                  <a:ext cx="9200" cy="2667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矩形 59">
                    <a:extLst>
                      <a:ext uri="{FF2B5EF4-FFF2-40B4-BE49-F238E27FC236}">
                        <a16:creationId xmlns:a16="http://schemas.microsoft.com/office/drawing/2014/main" id="{7562CF35-8917-4090-B39F-C707A317E221}"/>
                      </a:ext>
                    </a:extLst>
                  </p:cNvPr>
                  <p:cNvSpPr/>
                  <p:nvPr/>
                </p:nvSpPr>
                <p:spPr>
                  <a:xfrm>
                    <a:off x="6057706" y="3769167"/>
                    <a:ext cx="81733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dirty="0"/>
                  </a:p>
                </p:txBody>
              </p:sp>
            </mc:Choice>
            <mc:Fallback xmlns=""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74F3FA50-B6AD-46DB-B1BD-8420D3BC7C1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57706" y="3769167"/>
                    <a:ext cx="817339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06A9116-9813-443F-A4CD-EE8CE7E33F6B}"/>
              </a:ext>
            </a:extLst>
          </p:cNvPr>
          <p:cNvGrpSpPr/>
          <p:nvPr/>
        </p:nvGrpSpPr>
        <p:grpSpPr>
          <a:xfrm>
            <a:off x="4122282" y="1575688"/>
            <a:ext cx="4723742" cy="2738546"/>
            <a:chOff x="4537979" y="3769167"/>
            <a:chExt cx="4723742" cy="27385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C37F663D-A153-43B8-B8A5-48ED9F99A34C}"/>
                    </a:ext>
                  </a:extLst>
                </p:cNvPr>
                <p:cNvSpPr/>
                <p:nvPr/>
              </p:nvSpPr>
              <p:spPr>
                <a:xfrm>
                  <a:off x="5855194" y="5837333"/>
                  <a:ext cx="946349" cy="4285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05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05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05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050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zh-CN" altLang="en-US" sz="1050" i="1" dirty="0">
                    <a:latin typeface="Cambria Math" panose="02040503050406030204" pitchFamily="18" charset="0"/>
                  </a:endParaRPr>
                </a:p>
                <a:p>
                  <a:endParaRPr lang="zh-CN" altLang="en-US" sz="105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C37F663D-A153-43B8-B8A5-48ED9F99A3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5194" y="5837333"/>
                  <a:ext cx="946349" cy="42851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77866D81-2FE7-44EF-BE72-7A555111E622}"/>
                    </a:ext>
                  </a:extLst>
                </p:cNvPr>
                <p:cNvSpPr/>
                <p:nvPr/>
              </p:nvSpPr>
              <p:spPr>
                <a:xfrm>
                  <a:off x="6491872" y="5836416"/>
                  <a:ext cx="916213" cy="543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05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05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CN" sz="105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05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050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zh-CN" altLang="en-US" sz="1050" i="1" dirty="0">
                    <a:latin typeface="Cambria Math" panose="02040503050406030204" pitchFamily="18" charset="0"/>
                  </a:endParaRPr>
                </a:p>
                <a:p>
                  <a:endParaRPr lang="zh-CN" altLang="en-US" dirty="0"/>
                </a:p>
              </p:txBody>
            </p:sp>
          </mc:Choice>
          <mc:Fallback xmlns=""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77866D81-2FE7-44EF-BE72-7A555111E6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1872" y="5836416"/>
                  <a:ext cx="916213" cy="5439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79C04DC-E86B-4B15-8A25-6ED1727DCC31}"/>
                </a:ext>
              </a:extLst>
            </p:cNvPr>
            <p:cNvGrpSpPr/>
            <p:nvPr/>
          </p:nvGrpSpPr>
          <p:grpSpPr>
            <a:xfrm>
              <a:off x="4537979" y="3769167"/>
              <a:ext cx="4723742" cy="2738546"/>
              <a:chOff x="4537979" y="3769167"/>
              <a:chExt cx="4723742" cy="2738546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F3900739-517C-43E9-AAFE-FBF462A0CA8E}"/>
                  </a:ext>
                </a:extLst>
              </p:cNvPr>
              <p:cNvGrpSpPr/>
              <p:nvPr/>
            </p:nvGrpSpPr>
            <p:grpSpPr>
              <a:xfrm>
                <a:off x="4537979" y="4144864"/>
                <a:ext cx="4723742" cy="2362849"/>
                <a:chOff x="4537979" y="4144864"/>
                <a:chExt cx="4723742" cy="2362849"/>
              </a:xfrm>
            </p:grpSpPr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2063C7FF-6C14-4B3E-AB50-A02354471A0A}"/>
                    </a:ext>
                  </a:extLst>
                </p:cNvPr>
                <p:cNvCxnSpPr/>
                <p:nvPr/>
              </p:nvCxnSpPr>
              <p:spPr>
                <a:xfrm>
                  <a:off x="4780012" y="4144864"/>
                  <a:ext cx="0" cy="16002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400C77CB-B897-4BA0-A51D-E71057B3D4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37979" y="5506939"/>
                  <a:ext cx="4046633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27A8E3A2-B58A-46E0-8661-54A148C70A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5879" y="4916389"/>
                  <a:ext cx="266700" cy="59055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10AE69CF-540A-4EC1-A062-E46E3164692D}"/>
                    </a:ext>
                  </a:extLst>
                </p:cNvPr>
                <p:cNvCxnSpPr/>
                <p:nvPr/>
              </p:nvCxnSpPr>
              <p:spPr>
                <a:xfrm>
                  <a:off x="7052579" y="4925914"/>
                  <a:ext cx="0" cy="58102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517E5A5F-1D94-49AC-B677-B6DD0407CF9B}"/>
                    </a:ext>
                  </a:extLst>
                </p:cNvPr>
                <p:cNvCxnSpPr/>
                <p:nvPr/>
              </p:nvCxnSpPr>
              <p:spPr>
                <a:xfrm flipV="1">
                  <a:off x="7052579" y="4916389"/>
                  <a:ext cx="314325" cy="59055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76ED0973-98FA-4936-BC05-8616C1602B3F}"/>
                    </a:ext>
                  </a:extLst>
                </p:cNvPr>
                <p:cNvCxnSpPr/>
                <p:nvPr/>
              </p:nvCxnSpPr>
              <p:spPr>
                <a:xfrm>
                  <a:off x="7366904" y="4925914"/>
                  <a:ext cx="266700" cy="58102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602B164D-CFA0-47C0-B520-9AA8FAB64ACD}"/>
                    </a:ext>
                  </a:extLst>
                </p:cNvPr>
                <p:cNvCxnSpPr/>
                <p:nvPr/>
              </p:nvCxnSpPr>
              <p:spPr>
                <a:xfrm flipV="1">
                  <a:off x="7633604" y="4925914"/>
                  <a:ext cx="0" cy="58102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5FA37083-FE8C-4B46-836B-25507D9296AD}"/>
                    </a:ext>
                  </a:extLst>
                </p:cNvPr>
                <p:cNvCxnSpPr/>
                <p:nvPr/>
              </p:nvCxnSpPr>
              <p:spPr>
                <a:xfrm>
                  <a:off x="7633604" y="4925914"/>
                  <a:ext cx="276225" cy="58102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矩形 48">
                      <a:extLst>
                        <a:ext uri="{FF2B5EF4-FFF2-40B4-BE49-F238E27FC236}">
                          <a16:creationId xmlns:a16="http://schemas.microsoft.com/office/drawing/2014/main" id="{AACA485B-9152-455F-8948-FD21F5EB5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0968" y="5488315"/>
                      <a:ext cx="757836" cy="266933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05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05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105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105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05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1050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05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9" name="矩形 48">
                      <a:extLst>
                        <a:ext uri="{FF2B5EF4-FFF2-40B4-BE49-F238E27FC236}">
                          <a16:creationId xmlns:a16="http://schemas.microsoft.com/office/drawing/2014/main" id="{AACA485B-9152-455F-8948-FD21F5EB5A0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90968" y="5488315"/>
                      <a:ext cx="757836" cy="266933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227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矩形 49">
                      <a:extLst>
                        <a:ext uri="{FF2B5EF4-FFF2-40B4-BE49-F238E27FC236}">
                          <a16:creationId xmlns:a16="http://schemas.microsoft.com/office/drawing/2014/main" id="{8A6AF7DD-CBF6-4260-A62B-F406E21F98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2929" y="5800725"/>
                      <a:ext cx="1130309" cy="42851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105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05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105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05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1050" i="1" dirty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050" i="1" dirty="0">
                        <a:latin typeface="Cambria Math" panose="02040503050406030204" pitchFamily="18" charset="0"/>
                      </a:endParaRPr>
                    </a:p>
                    <a:p>
                      <a:endParaRPr lang="zh-CN" altLang="en-US" sz="105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矩形 49">
                      <a:extLst>
                        <a:ext uri="{FF2B5EF4-FFF2-40B4-BE49-F238E27FC236}">
                          <a16:creationId xmlns:a16="http://schemas.microsoft.com/office/drawing/2014/main" id="{8A6AF7DD-CBF6-4260-A62B-F406E21F98D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62929" y="5800725"/>
                      <a:ext cx="1130309" cy="428515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矩形 50">
                      <a:extLst>
                        <a:ext uri="{FF2B5EF4-FFF2-40B4-BE49-F238E27FC236}">
                          <a16:creationId xmlns:a16="http://schemas.microsoft.com/office/drawing/2014/main" id="{44351EE4-3CDA-482C-8C8C-839E7A5DA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70973" y="5963782"/>
                      <a:ext cx="1090748" cy="54393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05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105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05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105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altLang="zh-CN" sz="105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05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1050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050" i="1" dirty="0">
                        <a:latin typeface="Cambria Math" panose="02040503050406030204" pitchFamily="18" charset="0"/>
                      </a:endParaRPr>
                    </a:p>
                    <a:p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51" name="矩形 50">
                      <a:extLst>
                        <a:ext uri="{FF2B5EF4-FFF2-40B4-BE49-F238E27FC236}">
                          <a16:creationId xmlns:a16="http://schemas.microsoft.com/office/drawing/2014/main" id="{44351EE4-3CDA-482C-8C8C-839E7A5DA51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70973" y="5963782"/>
                      <a:ext cx="1090748" cy="54393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2" name="直接箭头连接符 51">
                  <a:extLst>
                    <a:ext uri="{FF2B5EF4-FFF2-40B4-BE49-F238E27FC236}">
                      <a16:creationId xmlns:a16="http://schemas.microsoft.com/office/drawing/2014/main" id="{98098F80-A82A-4DB7-B856-A1EE8785EBB7}"/>
                    </a:ext>
                  </a:extLst>
                </p:cNvPr>
                <p:cNvCxnSpPr>
                  <a:stCxn id="50" idx="0"/>
                </p:cNvCxnSpPr>
                <p:nvPr/>
              </p:nvCxnSpPr>
              <p:spPr>
                <a:xfrm flipH="1" flipV="1">
                  <a:off x="7633606" y="5506939"/>
                  <a:ext cx="294478" cy="29378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箭头连接符 52">
                  <a:extLst>
                    <a:ext uri="{FF2B5EF4-FFF2-40B4-BE49-F238E27FC236}">
                      <a16:creationId xmlns:a16="http://schemas.microsoft.com/office/drawing/2014/main" id="{06B4360F-305C-4F33-917E-4FAB84A95213}"/>
                    </a:ext>
                  </a:extLst>
                </p:cNvPr>
                <p:cNvCxnSpPr>
                  <a:cxnSpLocks/>
                  <a:stCxn id="51" idx="0"/>
                </p:cNvCxnSpPr>
                <p:nvPr/>
              </p:nvCxnSpPr>
              <p:spPr>
                <a:xfrm flipH="1" flipV="1">
                  <a:off x="7909802" y="5521523"/>
                  <a:ext cx="806545" cy="4422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ED93BCB7-2E36-4705-A300-02EB108497CF}"/>
                    </a:ext>
                  </a:extLst>
                </p:cNvPr>
                <p:cNvCxnSpPr/>
                <p:nvPr/>
              </p:nvCxnSpPr>
              <p:spPr>
                <a:xfrm>
                  <a:off x="4780012" y="4925914"/>
                  <a:ext cx="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47FEE0BA-92AC-4093-8D77-90F1CBD9ED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54351" y="4916388"/>
                  <a:ext cx="817365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文本框 55">
                      <a:extLst>
                        <a:ext uri="{FF2B5EF4-FFF2-40B4-BE49-F238E27FC236}">
                          <a16:creationId xmlns:a16="http://schemas.microsoft.com/office/drawing/2014/main" id="{A65C3B65-3D72-4297-AE06-C719DA9EB2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91343" y="4312138"/>
                      <a:ext cx="406457" cy="60933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56" name="文本框 55">
                      <a:extLst>
                        <a:ext uri="{FF2B5EF4-FFF2-40B4-BE49-F238E27FC236}">
                          <a16:creationId xmlns:a16="http://schemas.microsoft.com/office/drawing/2014/main" id="{A65C3B65-3D72-4297-AE06-C719DA9EB2E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91343" y="4312138"/>
                      <a:ext cx="406457" cy="609334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6" name="直接连接符 75">
                  <a:extLst>
                    <a:ext uri="{FF2B5EF4-FFF2-40B4-BE49-F238E27FC236}">
                      <a16:creationId xmlns:a16="http://schemas.microsoft.com/office/drawing/2014/main" id="{9CB44313-0BB2-48DB-AF4D-70674AD822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2765" y="4906863"/>
                  <a:ext cx="266700" cy="59055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5C21CCD8-698E-4750-B2C5-674E642A4915}"/>
                    </a:ext>
                  </a:extLst>
                </p:cNvPr>
                <p:cNvCxnSpPr/>
                <p:nvPr/>
              </p:nvCxnSpPr>
              <p:spPr>
                <a:xfrm>
                  <a:off x="5549465" y="4916388"/>
                  <a:ext cx="0" cy="58102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>
                  <a:extLst>
                    <a:ext uri="{FF2B5EF4-FFF2-40B4-BE49-F238E27FC236}">
                      <a16:creationId xmlns:a16="http://schemas.microsoft.com/office/drawing/2014/main" id="{416E276D-6B55-4600-9875-1F5A38854A2B}"/>
                    </a:ext>
                  </a:extLst>
                </p:cNvPr>
                <p:cNvCxnSpPr/>
                <p:nvPr/>
              </p:nvCxnSpPr>
              <p:spPr>
                <a:xfrm flipV="1">
                  <a:off x="5549465" y="4906863"/>
                  <a:ext cx="314325" cy="59055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>
                  <a:extLst>
                    <a:ext uri="{FF2B5EF4-FFF2-40B4-BE49-F238E27FC236}">
                      <a16:creationId xmlns:a16="http://schemas.microsoft.com/office/drawing/2014/main" id="{4CC5E643-8715-4FFD-A833-D17BB7D0D219}"/>
                    </a:ext>
                  </a:extLst>
                </p:cNvPr>
                <p:cNvCxnSpPr/>
                <p:nvPr/>
              </p:nvCxnSpPr>
              <p:spPr>
                <a:xfrm>
                  <a:off x="5863790" y="4916388"/>
                  <a:ext cx="266700" cy="58102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C5E84E71-5EB9-43B3-8A09-96FC4887183D}"/>
                    </a:ext>
                  </a:extLst>
                </p:cNvPr>
                <p:cNvCxnSpPr/>
                <p:nvPr/>
              </p:nvCxnSpPr>
              <p:spPr>
                <a:xfrm flipV="1">
                  <a:off x="6130490" y="4916388"/>
                  <a:ext cx="0" cy="58102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>
                  <a:extLst>
                    <a:ext uri="{FF2B5EF4-FFF2-40B4-BE49-F238E27FC236}">
                      <a16:creationId xmlns:a16="http://schemas.microsoft.com/office/drawing/2014/main" id="{5EB4F7C8-05AE-4CE6-ABD4-C8790B8418C6}"/>
                    </a:ext>
                  </a:extLst>
                </p:cNvPr>
                <p:cNvCxnSpPr/>
                <p:nvPr/>
              </p:nvCxnSpPr>
              <p:spPr>
                <a:xfrm>
                  <a:off x="6130490" y="4916388"/>
                  <a:ext cx="276225" cy="58102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>
                  <a:extLst>
                    <a:ext uri="{FF2B5EF4-FFF2-40B4-BE49-F238E27FC236}">
                      <a16:creationId xmlns:a16="http://schemas.microsoft.com/office/drawing/2014/main" id="{DFE0064A-0B8D-4B16-944B-612D7FFE7C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51237" y="4906862"/>
                  <a:ext cx="817365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文本框 82">
                      <a:extLst>
                        <a:ext uri="{FF2B5EF4-FFF2-40B4-BE49-F238E27FC236}">
                          <a16:creationId xmlns:a16="http://schemas.microsoft.com/office/drawing/2014/main" id="{216DE084-22B5-411C-A80D-931BFCC056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66505" y="4370208"/>
                      <a:ext cx="406457" cy="60933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83" name="文本框 82">
                      <a:extLst>
                        <a:ext uri="{FF2B5EF4-FFF2-40B4-BE49-F238E27FC236}">
                          <a16:creationId xmlns:a16="http://schemas.microsoft.com/office/drawing/2014/main" id="{216DE084-22B5-411C-A80D-931BFCC056E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66505" y="4370208"/>
                      <a:ext cx="406457" cy="609334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矩形 83">
                      <a:extLst>
                        <a:ext uri="{FF2B5EF4-FFF2-40B4-BE49-F238E27FC236}">
                          <a16:creationId xmlns:a16="http://schemas.microsoft.com/office/drawing/2014/main" id="{C467E8BF-F1EF-4155-BAE8-5100CDFC13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4146" y="5515014"/>
                      <a:ext cx="370678" cy="266933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05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1050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05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4" name="矩形 83">
                      <a:extLst>
                        <a:ext uri="{FF2B5EF4-FFF2-40B4-BE49-F238E27FC236}">
                          <a16:creationId xmlns:a16="http://schemas.microsoft.com/office/drawing/2014/main" id="{C467E8BF-F1EF-4155-BAE8-5100CDFC138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84146" y="5515014"/>
                      <a:ext cx="370678" cy="266933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b="-227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7" name="直接箭头连接符 86">
                  <a:extLst>
                    <a:ext uri="{FF2B5EF4-FFF2-40B4-BE49-F238E27FC236}">
                      <a16:creationId xmlns:a16="http://schemas.microsoft.com/office/drawing/2014/main" id="{243F65B7-9933-47D6-A245-1C82EE88E8CB}"/>
                    </a:ext>
                  </a:extLst>
                </p:cNvPr>
                <p:cNvCxnSpPr>
                  <a:cxnSpLocks/>
                  <a:stCxn id="85" idx="0"/>
                </p:cNvCxnSpPr>
                <p:nvPr/>
              </p:nvCxnSpPr>
              <p:spPr>
                <a:xfrm flipH="1" flipV="1">
                  <a:off x="6130490" y="5521523"/>
                  <a:ext cx="197879" cy="31581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箭头连接符 87">
                  <a:extLst>
                    <a:ext uri="{FF2B5EF4-FFF2-40B4-BE49-F238E27FC236}">
                      <a16:creationId xmlns:a16="http://schemas.microsoft.com/office/drawing/2014/main" id="{7778E85A-2A54-4C2F-8E75-92A4BB0CA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387500" y="5534020"/>
                  <a:ext cx="498608" cy="29528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74F3FA50-B6AD-46DB-B1BD-8420D3BC7C1D}"/>
                      </a:ext>
                    </a:extLst>
                  </p:cNvPr>
                  <p:cNvSpPr/>
                  <p:nvPr/>
                </p:nvSpPr>
                <p:spPr>
                  <a:xfrm>
                    <a:off x="6057706" y="3769167"/>
                    <a:ext cx="81733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dirty="0"/>
                  </a:p>
                </p:txBody>
              </p:sp>
            </mc:Choice>
            <mc:Fallback xmlns=""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74F3FA50-B6AD-46DB-B1BD-8420D3BC7C1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57706" y="3769167"/>
                    <a:ext cx="817339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7B732A1-AAB2-4373-B78D-4ABF4A310093}"/>
              </a:ext>
            </a:extLst>
          </p:cNvPr>
          <p:cNvCxnSpPr>
            <a:stCxn id="70" idx="0"/>
          </p:cNvCxnSpPr>
          <p:nvPr/>
        </p:nvCxnSpPr>
        <p:spPr>
          <a:xfrm flipH="1" flipV="1">
            <a:off x="6679941" y="5682564"/>
            <a:ext cx="6823" cy="269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0900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6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59D33BE-1231-4A53-B6C3-59AED80F4E44}"/>
                  </a:ext>
                </a:extLst>
              </p:cNvPr>
              <p:cNvSpPr txBox="1"/>
              <p:nvPr/>
            </p:nvSpPr>
            <p:spPr>
              <a:xfrm>
                <a:off x="126866" y="2507323"/>
                <a:ext cx="3525788" cy="2317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（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将通过滤波器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重建原信号</a:t>
                </a:r>
                <a:endParaRPr lang="en-US" altLang="zh-CN" dirty="0"/>
              </a:p>
              <a:p>
                <a:r>
                  <a:rPr lang="zh-CN" altLang="en-US" dirty="0"/>
                  <a:t>那么易得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59D33BE-1231-4A53-B6C3-59AED80F4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66" y="2507323"/>
                <a:ext cx="3525788" cy="2317750"/>
              </a:xfrm>
              <a:prstGeom prst="rect">
                <a:avLst/>
              </a:prstGeom>
              <a:blipFill>
                <a:blip r:embed="rId3"/>
                <a:stretch>
                  <a:fillRect l="-1557" t="-15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906A9116-9813-443F-A4CD-EE8CE7E33F6B}"/>
              </a:ext>
            </a:extLst>
          </p:cNvPr>
          <p:cNvGrpSpPr/>
          <p:nvPr/>
        </p:nvGrpSpPr>
        <p:grpSpPr>
          <a:xfrm>
            <a:off x="3860870" y="1307187"/>
            <a:ext cx="4723742" cy="2738546"/>
            <a:chOff x="4537979" y="3769167"/>
            <a:chExt cx="4723742" cy="27385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C37F663D-A153-43B8-B8A5-48ED9F99A34C}"/>
                    </a:ext>
                  </a:extLst>
                </p:cNvPr>
                <p:cNvSpPr/>
                <p:nvPr/>
              </p:nvSpPr>
              <p:spPr>
                <a:xfrm>
                  <a:off x="5855194" y="5837333"/>
                  <a:ext cx="946349" cy="4285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05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05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05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050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zh-CN" altLang="en-US" sz="1050" i="1" dirty="0">
                    <a:latin typeface="Cambria Math" panose="02040503050406030204" pitchFamily="18" charset="0"/>
                  </a:endParaRPr>
                </a:p>
                <a:p>
                  <a:endParaRPr lang="zh-CN" altLang="en-US" sz="105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C37F663D-A153-43B8-B8A5-48ED9F99A3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5194" y="5837333"/>
                  <a:ext cx="946349" cy="42851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77866D81-2FE7-44EF-BE72-7A555111E622}"/>
                    </a:ext>
                  </a:extLst>
                </p:cNvPr>
                <p:cNvSpPr/>
                <p:nvPr/>
              </p:nvSpPr>
              <p:spPr>
                <a:xfrm>
                  <a:off x="6491872" y="5836416"/>
                  <a:ext cx="916213" cy="543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05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05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CN" sz="105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05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050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zh-CN" altLang="en-US" sz="1050" i="1" dirty="0">
                    <a:latin typeface="Cambria Math" panose="02040503050406030204" pitchFamily="18" charset="0"/>
                  </a:endParaRPr>
                </a:p>
                <a:p>
                  <a:endParaRPr lang="zh-CN" altLang="en-US" dirty="0"/>
                </a:p>
              </p:txBody>
            </p:sp>
          </mc:Choice>
          <mc:Fallback xmlns=""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77866D81-2FE7-44EF-BE72-7A555111E6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1872" y="5836416"/>
                  <a:ext cx="916213" cy="5439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79C04DC-E86B-4B15-8A25-6ED1727DCC31}"/>
                </a:ext>
              </a:extLst>
            </p:cNvPr>
            <p:cNvGrpSpPr/>
            <p:nvPr/>
          </p:nvGrpSpPr>
          <p:grpSpPr>
            <a:xfrm>
              <a:off x="4537979" y="3769167"/>
              <a:ext cx="4723742" cy="2738546"/>
              <a:chOff x="4537979" y="3769167"/>
              <a:chExt cx="4723742" cy="2738546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F3900739-517C-43E9-AAFE-FBF462A0CA8E}"/>
                  </a:ext>
                </a:extLst>
              </p:cNvPr>
              <p:cNvGrpSpPr/>
              <p:nvPr/>
            </p:nvGrpSpPr>
            <p:grpSpPr>
              <a:xfrm>
                <a:off x="4537979" y="4144864"/>
                <a:ext cx="4723742" cy="2362849"/>
                <a:chOff x="4537979" y="4144864"/>
                <a:chExt cx="4723742" cy="2362849"/>
              </a:xfrm>
            </p:grpSpPr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2063C7FF-6C14-4B3E-AB50-A02354471A0A}"/>
                    </a:ext>
                  </a:extLst>
                </p:cNvPr>
                <p:cNvCxnSpPr/>
                <p:nvPr/>
              </p:nvCxnSpPr>
              <p:spPr>
                <a:xfrm>
                  <a:off x="4780012" y="4144864"/>
                  <a:ext cx="0" cy="16002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400C77CB-B897-4BA0-A51D-E71057B3D4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37979" y="5506939"/>
                  <a:ext cx="4046633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27A8E3A2-B58A-46E0-8661-54A148C70A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5879" y="4916389"/>
                  <a:ext cx="266700" cy="59055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10AE69CF-540A-4EC1-A062-E46E3164692D}"/>
                    </a:ext>
                  </a:extLst>
                </p:cNvPr>
                <p:cNvCxnSpPr/>
                <p:nvPr/>
              </p:nvCxnSpPr>
              <p:spPr>
                <a:xfrm>
                  <a:off x="7052579" y="4925914"/>
                  <a:ext cx="0" cy="58102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517E5A5F-1D94-49AC-B677-B6DD0407CF9B}"/>
                    </a:ext>
                  </a:extLst>
                </p:cNvPr>
                <p:cNvCxnSpPr/>
                <p:nvPr/>
              </p:nvCxnSpPr>
              <p:spPr>
                <a:xfrm flipV="1">
                  <a:off x="7052579" y="4916389"/>
                  <a:ext cx="314325" cy="59055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76ED0973-98FA-4936-BC05-8616C1602B3F}"/>
                    </a:ext>
                  </a:extLst>
                </p:cNvPr>
                <p:cNvCxnSpPr/>
                <p:nvPr/>
              </p:nvCxnSpPr>
              <p:spPr>
                <a:xfrm>
                  <a:off x="7366904" y="4925914"/>
                  <a:ext cx="266700" cy="58102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602B164D-CFA0-47C0-B520-9AA8FAB64ACD}"/>
                    </a:ext>
                  </a:extLst>
                </p:cNvPr>
                <p:cNvCxnSpPr/>
                <p:nvPr/>
              </p:nvCxnSpPr>
              <p:spPr>
                <a:xfrm flipV="1">
                  <a:off x="7633604" y="4925914"/>
                  <a:ext cx="0" cy="58102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5FA37083-FE8C-4B46-836B-25507D9296AD}"/>
                    </a:ext>
                  </a:extLst>
                </p:cNvPr>
                <p:cNvCxnSpPr/>
                <p:nvPr/>
              </p:nvCxnSpPr>
              <p:spPr>
                <a:xfrm>
                  <a:off x="7633604" y="4925914"/>
                  <a:ext cx="276225" cy="58102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矩形 48">
                      <a:extLst>
                        <a:ext uri="{FF2B5EF4-FFF2-40B4-BE49-F238E27FC236}">
                          <a16:creationId xmlns:a16="http://schemas.microsoft.com/office/drawing/2014/main" id="{AACA485B-9152-455F-8948-FD21F5EB5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0968" y="5488315"/>
                      <a:ext cx="757836" cy="266933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05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05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105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105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05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1050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05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9" name="矩形 48">
                      <a:extLst>
                        <a:ext uri="{FF2B5EF4-FFF2-40B4-BE49-F238E27FC236}">
                          <a16:creationId xmlns:a16="http://schemas.microsoft.com/office/drawing/2014/main" id="{AACA485B-9152-455F-8948-FD21F5EB5A0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90968" y="5488315"/>
                      <a:ext cx="757836" cy="266933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227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矩形 49">
                      <a:extLst>
                        <a:ext uri="{FF2B5EF4-FFF2-40B4-BE49-F238E27FC236}">
                          <a16:creationId xmlns:a16="http://schemas.microsoft.com/office/drawing/2014/main" id="{8A6AF7DD-CBF6-4260-A62B-F406E21F98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2929" y="5800725"/>
                      <a:ext cx="1130309" cy="42851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105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05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105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05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1050" i="1" dirty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050" i="1" dirty="0">
                        <a:latin typeface="Cambria Math" panose="02040503050406030204" pitchFamily="18" charset="0"/>
                      </a:endParaRPr>
                    </a:p>
                    <a:p>
                      <a:endParaRPr lang="zh-CN" altLang="en-US" sz="105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矩形 49">
                      <a:extLst>
                        <a:ext uri="{FF2B5EF4-FFF2-40B4-BE49-F238E27FC236}">
                          <a16:creationId xmlns:a16="http://schemas.microsoft.com/office/drawing/2014/main" id="{8A6AF7DD-CBF6-4260-A62B-F406E21F98D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62929" y="5800725"/>
                      <a:ext cx="1130309" cy="42851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矩形 50">
                      <a:extLst>
                        <a:ext uri="{FF2B5EF4-FFF2-40B4-BE49-F238E27FC236}">
                          <a16:creationId xmlns:a16="http://schemas.microsoft.com/office/drawing/2014/main" id="{44351EE4-3CDA-482C-8C8C-839E7A5DA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70973" y="5963782"/>
                      <a:ext cx="1090748" cy="54393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05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105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05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105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altLang="zh-CN" sz="105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05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1050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050" i="1" dirty="0">
                        <a:latin typeface="Cambria Math" panose="02040503050406030204" pitchFamily="18" charset="0"/>
                      </a:endParaRPr>
                    </a:p>
                    <a:p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51" name="矩形 50">
                      <a:extLst>
                        <a:ext uri="{FF2B5EF4-FFF2-40B4-BE49-F238E27FC236}">
                          <a16:creationId xmlns:a16="http://schemas.microsoft.com/office/drawing/2014/main" id="{44351EE4-3CDA-482C-8C8C-839E7A5DA51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70973" y="5963782"/>
                      <a:ext cx="1090748" cy="54393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2" name="直接箭头连接符 51">
                  <a:extLst>
                    <a:ext uri="{FF2B5EF4-FFF2-40B4-BE49-F238E27FC236}">
                      <a16:creationId xmlns:a16="http://schemas.microsoft.com/office/drawing/2014/main" id="{98098F80-A82A-4DB7-B856-A1EE8785EBB7}"/>
                    </a:ext>
                  </a:extLst>
                </p:cNvPr>
                <p:cNvCxnSpPr>
                  <a:stCxn id="50" idx="0"/>
                </p:cNvCxnSpPr>
                <p:nvPr/>
              </p:nvCxnSpPr>
              <p:spPr>
                <a:xfrm flipH="1" flipV="1">
                  <a:off x="7633606" y="5506939"/>
                  <a:ext cx="294478" cy="29378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箭头连接符 52">
                  <a:extLst>
                    <a:ext uri="{FF2B5EF4-FFF2-40B4-BE49-F238E27FC236}">
                      <a16:creationId xmlns:a16="http://schemas.microsoft.com/office/drawing/2014/main" id="{06B4360F-305C-4F33-917E-4FAB84A95213}"/>
                    </a:ext>
                  </a:extLst>
                </p:cNvPr>
                <p:cNvCxnSpPr>
                  <a:cxnSpLocks/>
                  <a:stCxn id="51" idx="0"/>
                </p:cNvCxnSpPr>
                <p:nvPr/>
              </p:nvCxnSpPr>
              <p:spPr>
                <a:xfrm flipH="1" flipV="1">
                  <a:off x="7909802" y="5521523"/>
                  <a:ext cx="806545" cy="4422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ED93BCB7-2E36-4705-A300-02EB108497CF}"/>
                    </a:ext>
                  </a:extLst>
                </p:cNvPr>
                <p:cNvCxnSpPr/>
                <p:nvPr/>
              </p:nvCxnSpPr>
              <p:spPr>
                <a:xfrm>
                  <a:off x="4780012" y="4925914"/>
                  <a:ext cx="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47FEE0BA-92AC-4093-8D77-90F1CBD9ED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54351" y="4916388"/>
                  <a:ext cx="817365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文本框 55">
                      <a:extLst>
                        <a:ext uri="{FF2B5EF4-FFF2-40B4-BE49-F238E27FC236}">
                          <a16:creationId xmlns:a16="http://schemas.microsoft.com/office/drawing/2014/main" id="{A65C3B65-3D72-4297-AE06-C719DA9EB2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91343" y="4312138"/>
                      <a:ext cx="406457" cy="60933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56" name="文本框 55">
                      <a:extLst>
                        <a:ext uri="{FF2B5EF4-FFF2-40B4-BE49-F238E27FC236}">
                          <a16:creationId xmlns:a16="http://schemas.microsoft.com/office/drawing/2014/main" id="{A65C3B65-3D72-4297-AE06-C719DA9EB2E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91343" y="4312138"/>
                      <a:ext cx="406457" cy="609334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6" name="直接连接符 75">
                  <a:extLst>
                    <a:ext uri="{FF2B5EF4-FFF2-40B4-BE49-F238E27FC236}">
                      <a16:creationId xmlns:a16="http://schemas.microsoft.com/office/drawing/2014/main" id="{9CB44313-0BB2-48DB-AF4D-70674AD822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2765" y="4906863"/>
                  <a:ext cx="266700" cy="59055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5C21CCD8-698E-4750-B2C5-674E642A4915}"/>
                    </a:ext>
                  </a:extLst>
                </p:cNvPr>
                <p:cNvCxnSpPr/>
                <p:nvPr/>
              </p:nvCxnSpPr>
              <p:spPr>
                <a:xfrm>
                  <a:off x="5549465" y="4916388"/>
                  <a:ext cx="0" cy="58102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>
                  <a:extLst>
                    <a:ext uri="{FF2B5EF4-FFF2-40B4-BE49-F238E27FC236}">
                      <a16:creationId xmlns:a16="http://schemas.microsoft.com/office/drawing/2014/main" id="{416E276D-6B55-4600-9875-1F5A38854A2B}"/>
                    </a:ext>
                  </a:extLst>
                </p:cNvPr>
                <p:cNvCxnSpPr/>
                <p:nvPr/>
              </p:nvCxnSpPr>
              <p:spPr>
                <a:xfrm flipV="1">
                  <a:off x="5549465" y="4906863"/>
                  <a:ext cx="314325" cy="59055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>
                  <a:extLst>
                    <a:ext uri="{FF2B5EF4-FFF2-40B4-BE49-F238E27FC236}">
                      <a16:creationId xmlns:a16="http://schemas.microsoft.com/office/drawing/2014/main" id="{4CC5E643-8715-4FFD-A833-D17BB7D0D219}"/>
                    </a:ext>
                  </a:extLst>
                </p:cNvPr>
                <p:cNvCxnSpPr/>
                <p:nvPr/>
              </p:nvCxnSpPr>
              <p:spPr>
                <a:xfrm>
                  <a:off x="5863790" y="4916388"/>
                  <a:ext cx="266700" cy="58102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C5E84E71-5EB9-43B3-8A09-96FC4887183D}"/>
                    </a:ext>
                  </a:extLst>
                </p:cNvPr>
                <p:cNvCxnSpPr/>
                <p:nvPr/>
              </p:nvCxnSpPr>
              <p:spPr>
                <a:xfrm flipV="1">
                  <a:off x="6130490" y="4916388"/>
                  <a:ext cx="0" cy="58102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>
                  <a:extLst>
                    <a:ext uri="{FF2B5EF4-FFF2-40B4-BE49-F238E27FC236}">
                      <a16:creationId xmlns:a16="http://schemas.microsoft.com/office/drawing/2014/main" id="{5EB4F7C8-05AE-4CE6-ABD4-C8790B8418C6}"/>
                    </a:ext>
                  </a:extLst>
                </p:cNvPr>
                <p:cNvCxnSpPr/>
                <p:nvPr/>
              </p:nvCxnSpPr>
              <p:spPr>
                <a:xfrm>
                  <a:off x="6130490" y="4916388"/>
                  <a:ext cx="276225" cy="58102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>
                  <a:extLst>
                    <a:ext uri="{FF2B5EF4-FFF2-40B4-BE49-F238E27FC236}">
                      <a16:creationId xmlns:a16="http://schemas.microsoft.com/office/drawing/2014/main" id="{DFE0064A-0B8D-4B16-944B-612D7FFE7C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51237" y="4906862"/>
                  <a:ext cx="817365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文本框 82">
                      <a:extLst>
                        <a:ext uri="{FF2B5EF4-FFF2-40B4-BE49-F238E27FC236}">
                          <a16:creationId xmlns:a16="http://schemas.microsoft.com/office/drawing/2014/main" id="{216DE084-22B5-411C-A80D-931BFCC056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66505" y="4370208"/>
                      <a:ext cx="406457" cy="60933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83" name="文本框 82">
                      <a:extLst>
                        <a:ext uri="{FF2B5EF4-FFF2-40B4-BE49-F238E27FC236}">
                          <a16:creationId xmlns:a16="http://schemas.microsoft.com/office/drawing/2014/main" id="{216DE084-22B5-411C-A80D-931BFCC056E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66505" y="4370208"/>
                      <a:ext cx="406457" cy="609334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矩形 83">
                      <a:extLst>
                        <a:ext uri="{FF2B5EF4-FFF2-40B4-BE49-F238E27FC236}">
                          <a16:creationId xmlns:a16="http://schemas.microsoft.com/office/drawing/2014/main" id="{C467E8BF-F1EF-4155-BAE8-5100CDFC13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4146" y="5515014"/>
                      <a:ext cx="370678" cy="266933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05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1050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05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4" name="矩形 83">
                      <a:extLst>
                        <a:ext uri="{FF2B5EF4-FFF2-40B4-BE49-F238E27FC236}">
                          <a16:creationId xmlns:a16="http://schemas.microsoft.com/office/drawing/2014/main" id="{C467E8BF-F1EF-4155-BAE8-5100CDFC138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84146" y="5515014"/>
                      <a:ext cx="370678" cy="266933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227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7" name="直接箭头连接符 86">
                  <a:extLst>
                    <a:ext uri="{FF2B5EF4-FFF2-40B4-BE49-F238E27FC236}">
                      <a16:creationId xmlns:a16="http://schemas.microsoft.com/office/drawing/2014/main" id="{243F65B7-9933-47D6-A245-1C82EE88E8CB}"/>
                    </a:ext>
                  </a:extLst>
                </p:cNvPr>
                <p:cNvCxnSpPr>
                  <a:cxnSpLocks/>
                  <a:stCxn id="85" idx="0"/>
                </p:cNvCxnSpPr>
                <p:nvPr/>
              </p:nvCxnSpPr>
              <p:spPr>
                <a:xfrm flipH="1" flipV="1">
                  <a:off x="6130490" y="5521523"/>
                  <a:ext cx="197879" cy="31581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箭头连接符 87">
                  <a:extLst>
                    <a:ext uri="{FF2B5EF4-FFF2-40B4-BE49-F238E27FC236}">
                      <a16:creationId xmlns:a16="http://schemas.microsoft.com/office/drawing/2014/main" id="{7778E85A-2A54-4C2F-8E75-92A4BB0CA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387500" y="5534020"/>
                  <a:ext cx="498608" cy="29528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74F3FA50-B6AD-46DB-B1BD-8420D3BC7C1D}"/>
                      </a:ext>
                    </a:extLst>
                  </p:cNvPr>
                  <p:cNvSpPr/>
                  <p:nvPr/>
                </p:nvSpPr>
                <p:spPr>
                  <a:xfrm>
                    <a:off x="6057706" y="3769167"/>
                    <a:ext cx="81733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dirty="0"/>
                  </a:p>
                </p:txBody>
              </p:sp>
            </mc:Choice>
            <mc:Fallback xmlns=""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74F3FA50-B6AD-46DB-B1BD-8420D3BC7C1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57706" y="3769167"/>
                    <a:ext cx="817339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639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D8584CC-720D-4B67-B93C-42DF3F5342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0571" y="991377"/>
            <a:ext cx="4942857" cy="2095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9C6991-66E8-40A6-8C75-A6D20F9057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55557" y="4229566"/>
            <a:ext cx="2523809" cy="1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578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DDB5BBB-01EC-4BE7-8534-D73149D77CC6}"/>
              </a:ext>
            </a:extLst>
          </p:cNvPr>
          <p:cNvSpPr txBox="1"/>
          <p:nvPr/>
        </p:nvSpPr>
        <p:spPr>
          <a:xfrm>
            <a:off x="3878541" y="2413337"/>
            <a:ext cx="13869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/>
              <a:t>End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802843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yhf">
      <a:majorFont>
        <a:latin typeface="Calibri Light"/>
        <a:ea typeface="黑体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9229</TotalTime>
  <Words>4583</Words>
  <Application>Microsoft Office PowerPoint</Application>
  <PresentationFormat>全屏显示(4:3)</PresentationFormat>
  <Paragraphs>996</Paragraphs>
  <Slides>95</Slides>
  <Notes>90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95</vt:i4>
      </vt:variant>
    </vt:vector>
  </HeadingPairs>
  <TitlesOfParts>
    <vt:vector size="105" baseType="lpstr">
      <vt:lpstr>等线</vt:lpstr>
      <vt:lpstr>黑体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PowerPoint 演示文稿</vt:lpstr>
      <vt:lpstr>Outline</vt:lpstr>
      <vt:lpstr>Problem Set 7</vt:lpstr>
      <vt:lpstr>Problem Set 7</vt:lpstr>
      <vt:lpstr>Problem 1</vt:lpstr>
      <vt:lpstr>Problem 1</vt:lpstr>
      <vt:lpstr>Problem 1</vt:lpstr>
      <vt:lpstr>Problem 1</vt:lpstr>
      <vt:lpstr>Problem 1</vt:lpstr>
      <vt:lpstr>Problem 2</vt:lpstr>
      <vt:lpstr>Problem 2</vt:lpstr>
      <vt:lpstr>Problem 2</vt:lpstr>
      <vt:lpstr>Problem 2</vt:lpstr>
      <vt:lpstr>Problem 2</vt:lpstr>
      <vt:lpstr>Problem 3</vt:lpstr>
      <vt:lpstr>Problem 3</vt:lpstr>
      <vt:lpstr>Problem 3</vt:lpstr>
      <vt:lpstr>Problem 3</vt:lpstr>
      <vt:lpstr>Problem 3</vt:lpstr>
      <vt:lpstr>Problem 4</vt:lpstr>
      <vt:lpstr>Problem 4</vt:lpstr>
      <vt:lpstr>Problem 4</vt:lpstr>
      <vt:lpstr>Problem 5</vt:lpstr>
      <vt:lpstr>Problem 5</vt:lpstr>
      <vt:lpstr>Problem 5</vt:lpstr>
      <vt:lpstr>Problem 5</vt:lpstr>
      <vt:lpstr>Problem 6</vt:lpstr>
      <vt:lpstr>Problem 7</vt:lpstr>
      <vt:lpstr>Problem 7</vt:lpstr>
      <vt:lpstr>Problem 8</vt:lpstr>
      <vt:lpstr>Problem 8</vt:lpstr>
      <vt:lpstr>Problem 8</vt:lpstr>
      <vt:lpstr>Problem 9</vt:lpstr>
      <vt:lpstr>Problem 9</vt:lpstr>
      <vt:lpstr>PowerPoint 演示文稿</vt:lpstr>
      <vt:lpstr>Problem 10</vt:lpstr>
      <vt:lpstr>Problem 10</vt:lpstr>
      <vt:lpstr>Problem 10</vt:lpstr>
      <vt:lpstr>Problem Set 8</vt:lpstr>
      <vt:lpstr>Problem Set 8</vt:lpstr>
      <vt:lpstr>Review</vt:lpstr>
      <vt:lpstr>Review</vt:lpstr>
      <vt:lpstr>Review</vt:lpstr>
      <vt:lpstr>Review</vt:lpstr>
      <vt:lpstr>Review</vt:lpstr>
      <vt:lpstr>Review</vt:lpstr>
      <vt:lpstr>Review</vt:lpstr>
      <vt:lpstr>Problem 1</vt:lpstr>
      <vt:lpstr>Problem 1</vt:lpstr>
      <vt:lpstr>Problem 2</vt:lpstr>
      <vt:lpstr>Problem 2</vt:lpstr>
      <vt:lpstr>Problem 2</vt:lpstr>
      <vt:lpstr>Problem 2</vt:lpstr>
      <vt:lpstr>Problem 3</vt:lpstr>
      <vt:lpstr>Problem 4</vt:lpstr>
      <vt:lpstr>Problem 4</vt:lpstr>
      <vt:lpstr>Problem 5</vt:lpstr>
      <vt:lpstr>Problem 5</vt:lpstr>
      <vt:lpstr>Problem 5</vt:lpstr>
      <vt:lpstr>Problem 5</vt:lpstr>
      <vt:lpstr>Problem 5</vt:lpstr>
      <vt:lpstr>Problem 5</vt:lpstr>
      <vt:lpstr>Problem Set 9</vt:lpstr>
      <vt:lpstr>Problem Set 9</vt:lpstr>
      <vt:lpstr>Problem 1</vt:lpstr>
      <vt:lpstr>Problem 1</vt:lpstr>
      <vt:lpstr>Problem 1</vt:lpstr>
      <vt:lpstr>Problem 1</vt:lpstr>
      <vt:lpstr>Problem 1</vt:lpstr>
      <vt:lpstr>Problem 2</vt:lpstr>
      <vt:lpstr>Problem 2</vt:lpstr>
      <vt:lpstr>Problem 2</vt:lpstr>
      <vt:lpstr>Problem 2</vt:lpstr>
      <vt:lpstr>Problem 2</vt:lpstr>
      <vt:lpstr>Problem 2</vt:lpstr>
      <vt:lpstr>Problem 2</vt:lpstr>
      <vt:lpstr>Problem 3</vt:lpstr>
      <vt:lpstr>Problem 3</vt:lpstr>
      <vt:lpstr>Problem 3</vt:lpstr>
      <vt:lpstr>Problem 3</vt:lpstr>
      <vt:lpstr>Problem 3</vt:lpstr>
      <vt:lpstr>Problem 4</vt:lpstr>
      <vt:lpstr>Problem 4</vt:lpstr>
      <vt:lpstr>Problem 5</vt:lpstr>
      <vt:lpstr>Problem 5</vt:lpstr>
      <vt:lpstr>Problem 5</vt:lpstr>
      <vt:lpstr>Problem 5</vt:lpstr>
      <vt:lpstr>Problem 5</vt:lpstr>
      <vt:lpstr>Problem 5</vt:lpstr>
      <vt:lpstr>Problem 5</vt:lpstr>
      <vt:lpstr>Problem 6</vt:lpstr>
      <vt:lpstr>Problem 6</vt:lpstr>
      <vt:lpstr>Problem 6</vt:lpstr>
      <vt:lpstr>Problem 6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单击此处添加标题</dc:title>
  <dc:creator>ye</dc:creator>
  <cp:lastModifiedBy>陈旭东</cp:lastModifiedBy>
  <cp:revision>580</cp:revision>
  <dcterms:created xsi:type="dcterms:W3CDTF">2020-11-13T14:03:08Z</dcterms:created>
  <dcterms:modified xsi:type="dcterms:W3CDTF">2022-06-12T13:05:20Z</dcterms:modified>
</cp:coreProperties>
</file>